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62" r:id="rId4"/>
    <p:sldId id="322" r:id="rId5"/>
    <p:sldId id="299" r:id="rId6"/>
    <p:sldId id="325" r:id="rId7"/>
    <p:sldId id="276" r:id="rId8"/>
    <p:sldId id="287" r:id="rId9"/>
    <p:sldId id="298" r:id="rId10"/>
    <p:sldId id="323" r:id="rId11"/>
    <p:sldId id="324" r:id="rId12"/>
    <p:sldId id="277" r:id="rId13"/>
    <p:sldId id="326" r:id="rId14"/>
    <p:sldId id="327" r:id="rId15"/>
    <p:sldId id="328" r:id="rId16"/>
    <p:sldId id="329" r:id="rId17"/>
    <p:sldId id="330" r:id="rId18"/>
    <p:sldId id="285" r:id="rId19"/>
    <p:sldId id="340" r:id="rId20"/>
    <p:sldId id="341" r:id="rId21"/>
    <p:sldId id="342" r:id="rId22"/>
    <p:sldId id="343" r:id="rId23"/>
    <p:sldId id="344" r:id="rId24"/>
    <p:sldId id="339" r:id="rId25"/>
    <p:sldId id="331" r:id="rId26"/>
    <p:sldId id="286" r:id="rId27"/>
    <p:sldId id="290" r:id="rId28"/>
    <p:sldId id="278" r:id="rId29"/>
    <p:sldId id="332" r:id="rId30"/>
    <p:sldId id="333" r:id="rId31"/>
    <p:sldId id="309" r:id="rId32"/>
    <p:sldId id="334" r:id="rId33"/>
    <p:sldId id="284" r:id="rId34"/>
    <p:sldId id="335" r:id="rId35"/>
    <p:sldId id="281" r:id="rId36"/>
    <p:sldId id="346" r:id="rId37"/>
    <p:sldId id="345" r:id="rId38"/>
    <p:sldId id="316" r:id="rId39"/>
    <p:sldId id="336" r:id="rId40"/>
    <p:sldId id="337" r:id="rId41"/>
    <p:sldId id="338" r:id="rId42"/>
    <p:sldId id="258" r:id="rId43"/>
    <p:sldId id="263" r:id="rId44"/>
    <p:sldId id="275" r:id="rId45"/>
  </p:sldIdLst>
  <p:sldSz cx="12192000" cy="6858000"/>
  <p:notesSz cx="6858000" cy="9144000"/>
  <p:embeddedFontLst>
    <p:embeddedFont>
      <p:font typeface="Calibri" panose="020F0502020204030204" pitchFamily="34" charset="0"/>
      <p:regular r:id="rId47"/>
      <p:bold r:id="rId48"/>
      <p:italic r:id="rId49"/>
      <p:boldItalic r:id="rId50"/>
    </p:embeddedFont>
    <p:embeddedFont>
      <p:font typeface="Work Sans" panose="020B0604020202020204" charset="0"/>
      <p:regular r:id="rId51"/>
      <p:bold r:id="rId52"/>
      <p:italic r:id="rId53"/>
      <p:boldItalic r:id="rId54"/>
    </p:embeddedFont>
    <p:embeddedFont>
      <p:font typeface="Work Sans Light" panose="020B0604020202020204" charset="0"/>
      <p:regular r:id="rId55"/>
      <p:bold r:id="rId56"/>
      <p:italic r:id="rId57"/>
      <p:boldItalic r:id="rId58"/>
    </p:embeddedFont>
    <p:embeddedFont>
      <p:font typeface="Work Sans SemiBold"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3" roundtripDataSignature="AMtx7miggVh1c8VOF8HzsFb4ZoKIDyXik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8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customschemas.google.com/relationships/presentationmetadata" Target="meta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2522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692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6260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9702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112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8138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340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2719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4635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89532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90005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142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9515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21788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3767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3789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4223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4064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4723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43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1307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758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475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91124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6307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009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4215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1502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59223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613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7763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8679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3490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40195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8093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836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4225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50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1"/>
        <p:cNvGrpSpPr/>
        <p:nvPr/>
      </p:nvGrpSpPr>
      <p:grpSpPr>
        <a:xfrm>
          <a:off x="0" y="0"/>
          <a:ext cx="0" cy="0"/>
          <a:chOff x="0" y="0"/>
          <a:chExt cx="0" cy="0"/>
        </a:xfrm>
      </p:grpSpPr>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3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3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3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2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2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a:spLocks noGrp="1"/>
          </p:cNvSpPr>
          <p:nvPr>
            <p:ph type="pic" idx="2"/>
          </p:nvPr>
        </p:nvSpPr>
        <p:spPr>
          <a:xfrm>
            <a:off x="5183188" y="987425"/>
            <a:ext cx="6172200" cy="4873625"/>
          </a:xfrm>
          <a:prstGeom prst="rect">
            <a:avLst/>
          </a:prstGeom>
          <a:noFill/>
          <a:ln>
            <a:noFill/>
          </a:ln>
        </p:spPr>
      </p:sp>
      <p:sp>
        <p:nvSpPr>
          <p:cNvPr id="64" name="Google Shape;64;p3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CL"/>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CL"/>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7.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7.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7.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17.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it.ly/herramientasOA"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v2.sherpa.ac.uk/romeo/"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17.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17.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hyperlink" Target="https://v2.sherpa.ac.uk/romeo/"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27.jpeg"/><Relationship Id="rId5" Type="http://schemas.openxmlformats.org/officeDocument/2006/relationships/image" Target="../media/image17.pn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hyperlink" Target="mailto:alexis.rebolledo@ufrontera.cl" TargetMode="Externa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a:off x="-1" y="0"/>
            <a:ext cx="12192000" cy="6858000"/>
          </a:xfrm>
          <a:prstGeom prst="rect">
            <a:avLst/>
          </a:prstGeom>
          <a:solidFill>
            <a:srgbClr val="1A1A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85" name="Google Shape;85;p1"/>
          <p:cNvPicPr preferRelativeResize="0"/>
          <p:nvPr/>
        </p:nvPicPr>
        <p:blipFill rotWithShape="1">
          <a:blip r:embed="rId3">
            <a:alphaModFix/>
          </a:blip>
          <a:srcRect/>
          <a:stretch/>
        </p:blipFill>
        <p:spPr>
          <a:xfrm>
            <a:off x="6654018" y="5898269"/>
            <a:ext cx="4594007" cy="431274"/>
          </a:xfrm>
          <a:prstGeom prst="rect">
            <a:avLst/>
          </a:prstGeom>
          <a:noFill/>
          <a:ln>
            <a:noFill/>
          </a:ln>
        </p:spPr>
      </p:pic>
      <p:pic>
        <p:nvPicPr>
          <p:cNvPr id="86" name="Google Shape;86;p1"/>
          <p:cNvPicPr preferRelativeResize="0"/>
          <p:nvPr/>
        </p:nvPicPr>
        <p:blipFill rotWithShape="1">
          <a:blip r:embed="rId4">
            <a:alphaModFix/>
          </a:blip>
          <a:srcRect/>
          <a:stretch/>
        </p:blipFill>
        <p:spPr>
          <a:xfrm>
            <a:off x="7510337" y="1"/>
            <a:ext cx="4594007" cy="2275783"/>
          </a:xfrm>
          <a:prstGeom prst="rect">
            <a:avLst/>
          </a:prstGeom>
          <a:noFill/>
          <a:ln>
            <a:noFill/>
          </a:ln>
        </p:spPr>
      </p:pic>
      <p:pic>
        <p:nvPicPr>
          <p:cNvPr id="87" name="Google Shape;87;p1" descr="Patrón de fondo, Círculo&#10;&#10;Descripción generada automáticamente"/>
          <p:cNvPicPr preferRelativeResize="0"/>
          <p:nvPr/>
        </p:nvPicPr>
        <p:blipFill rotWithShape="1">
          <a:blip r:embed="rId5">
            <a:alphaModFix/>
          </a:blip>
          <a:srcRect/>
          <a:stretch/>
        </p:blipFill>
        <p:spPr>
          <a:xfrm>
            <a:off x="960822" y="-1562778"/>
            <a:ext cx="2532802" cy="3528182"/>
          </a:xfrm>
          <a:prstGeom prst="rect">
            <a:avLst/>
          </a:prstGeom>
          <a:noFill/>
          <a:ln>
            <a:noFill/>
          </a:ln>
        </p:spPr>
      </p:pic>
      <p:cxnSp>
        <p:nvCxnSpPr>
          <p:cNvPr id="7" name="Google Shape;97;p2">
            <a:extLst>
              <a:ext uri="{FF2B5EF4-FFF2-40B4-BE49-F238E27FC236}">
                <a16:creationId xmlns:a16="http://schemas.microsoft.com/office/drawing/2014/main" id="{B59C0143-C035-4984-B0AE-7DF78C89E2C6}"/>
              </a:ext>
            </a:extLst>
          </p:cNvPr>
          <p:cNvCxnSpPr/>
          <p:nvPr/>
        </p:nvCxnSpPr>
        <p:spPr>
          <a:xfrm>
            <a:off x="3057525" y="3976696"/>
            <a:ext cx="436099" cy="0"/>
          </a:xfrm>
          <a:prstGeom prst="straightConnector1">
            <a:avLst/>
          </a:prstGeom>
          <a:noFill/>
          <a:ln w="9525" cap="flat" cmpd="sng">
            <a:solidFill>
              <a:schemeClr val="lt1"/>
            </a:solidFill>
            <a:prstDash val="solid"/>
            <a:miter lim="800000"/>
            <a:headEnd type="none" w="sm" len="sm"/>
            <a:tailEnd type="none" w="sm" len="sm"/>
          </a:ln>
        </p:spPr>
      </p:cxnSp>
      <p:sp>
        <p:nvSpPr>
          <p:cNvPr id="9" name="Google Shape;151;p7">
            <a:extLst>
              <a:ext uri="{FF2B5EF4-FFF2-40B4-BE49-F238E27FC236}">
                <a16:creationId xmlns:a16="http://schemas.microsoft.com/office/drawing/2014/main" id="{3DC19BAD-3FEA-4877-8D76-79BEA4BA9AAC}"/>
              </a:ext>
            </a:extLst>
          </p:cNvPr>
          <p:cNvSpPr txBox="1"/>
          <p:nvPr/>
        </p:nvSpPr>
        <p:spPr>
          <a:xfrm>
            <a:off x="2955606" y="2486423"/>
            <a:ext cx="6345557" cy="1384954"/>
          </a:xfrm>
          <a:prstGeom prst="rect">
            <a:avLst/>
          </a:prstGeom>
          <a:noFill/>
          <a:ln>
            <a:noFill/>
          </a:ln>
        </p:spPr>
        <p:txBody>
          <a:bodyPr spcFirstLastPara="1" wrap="square" lIns="91425" tIns="45700" rIns="91425" bIns="45700" anchor="t" anchorCtr="0">
            <a:spAutoFit/>
          </a:bodyPr>
          <a:lstStyle/>
          <a:p>
            <a:pPr lvl="0"/>
            <a:r>
              <a:rPr lang="es-MX" sz="2800" dirty="0">
                <a:solidFill>
                  <a:srgbClr val="33CC99"/>
                </a:solidFill>
                <a:latin typeface="Work Sans Light"/>
                <a:ea typeface="Work Sans Light"/>
                <a:cs typeface="Work Sans Light"/>
                <a:sym typeface="Work Sans Light"/>
              </a:rPr>
              <a:t>Prácticas y Culturas de</a:t>
            </a:r>
          </a:p>
          <a:p>
            <a:pPr lvl="0"/>
            <a:r>
              <a:rPr lang="es-MX" sz="2800" dirty="0">
                <a:solidFill>
                  <a:srgbClr val="33CC99"/>
                </a:solidFill>
                <a:latin typeface="Work Sans Light"/>
                <a:ea typeface="Work Sans Light"/>
                <a:cs typeface="Work Sans Light"/>
                <a:sym typeface="Work Sans Light"/>
              </a:rPr>
              <a:t>Publicación: Pre-prints,</a:t>
            </a:r>
          </a:p>
          <a:p>
            <a:pPr lvl="0"/>
            <a:r>
              <a:rPr lang="es-MX" sz="2800" dirty="0">
                <a:solidFill>
                  <a:srgbClr val="33CC99"/>
                </a:solidFill>
                <a:latin typeface="Work Sans Light"/>
                <a:ea typeface="Work Sans Light"/>
                <a:cs typeface="Work Sans Light"/>
                <a:sym typeface="Work Sans Light"/>
              </a:rPr>
              <a:t>Peer-</a:t>
            </a:r>
            <a:r>
              <a:rPr lang="es-MX" sz="2800" dirty="0" err="1">
                <a:solidFill>
                  <a:srgbClr val="33CC99"/>
                </a:solidFill>
                <a:latin typeface="Work Sans Light"/>
                <a:ea typeface="Work Sans Light"/>
                <a:cs typeface="Work Sans Light"/>
                <a:sym typeface="Work Sans Light"/>
              </a:rPr>
              <a:t>Review</a:t>
            </a:r>
            <a:r>
              <a:rPr lang="es-MX" sz="2800" dirty="0">
                <a:solidFill>
                  <a:srgbClr val="33CC99"/>
                </a:solidFill>
                <a:latin typeface="Work Sans Light"/>
                <a:ea typeface="Work Sans Light"/>
                <a:cs typeface="Work Sans Light"/>
                <a:sym typeface="Work Sans Light"/>
              </a:rPr>
              <a:t> y Open Access</a:t>
            </a:r>
          </a:p>
        </p:txBody>
      </p:sp>
      <p:sp>
        <p:nvSpPr>
          <p:cNvPr id="10" name="Google Shape;151;p7">
            <a:extLst>
              <a:ext uri="{FF2B5EF4-FFF2-40B4-BE49-F238E27FC236}">
                <a16:creationId xmlns:a16="http://schemas.microsoft.com/office/drawing/2014/main" id="{4D957A7F-0F8E-45A0-95D3-4768140FB29C}"/>
              </a:ext>
            </a:extLst>
          </p:cNvPr>
          <p:cNvSpPr txBox="1"/>
          <p:nvPr/>
        </p:nvSpPr>
        <p:spPr>
          <a:xfrm>
            <a:off x="2955606" y="4082016"/>
            <a:ext cx="8292419" cy="646290"/>
          </a:xfrm>
          <a:prstGeom prst="rect">
            <a:avLst/>
          </a:prstGeom>
          <a:noFill/>
          <a:ln>
            <a:noFill/>
          </a:ln>
        </p:spPr>
        <p:txBody>
          <a:bodyPr spcFirstLastPara="1" wrap="square" lIns="91425" tIns="45700" rIns="91425" bIns="45700" anchor="t" anchorCtr="0">
            <a:spAutoFit/>
          </a:bodyPr>
          <a:lstStyle/>
          <a:p>
            <a:pPr lvl="0"/>
            <a:r>
              <a:rPr lang="es-MX" sz="1800" dirty="0">
                <a:solidFill>
                  <a:srgbClr val="33CC99"/>
                </a:solidFill>
                <a:latin typeface="Work Sans Light"/>
                <a:ea typeface="Work Sans Light"/>
                <a:cs typeface="Work Sans Light"/>
                <a:sym typeface="Work Sans Light"/>
              </a:rPr>
              <a:t>Alexis E. Rebolledo Carreño</a:t>
            </a:r>
          </a:p>
          <a:p>
            <a:pPr lvl="0"/>
            <a:r>
              <a:rPr lang="es-MX" sz="1800" dirty="0">
                <a:solidFill>
                  <a:srgbClr val="33CC99"/>
                </a:solidFill>
                <a:latin typeface="Work Sans Light"/>
                <a:ea typeface="Work Sans Light"/>
                <a:cs typeface="Work Sans Light"/>
                <a:sym typeface="Work Sans Light"/>
              </a:rPr>
              <a:t>Metodólogo, Equipo </a:t>
            </a:r>
            <a:r>
              <a:rPr lang="es-MX" sz="1800" dirty="0" err="1">
                <a:solidFill>
                  <a:srgbClr val="33CC99"/>
                </a:solidFill>
                <a:latin typeface="Work Sans Light"/>
                <a:ea typeface="Work Sans Light"/>
                <a:cs typeface="Work Sans Light"/>
                <a:sym typeface="Work Sans Light"/>
              </a:rPr>
              <a:t>InES</a:t>
            </a:r>
            <a:r>
              <a:rPr lang="es-MX" sz="1800" dirty="0">
                <a:solidFill>
                  <a:srgbClr val="33CC99"/>
                </a:solidFill>
                <a:latin typeface="Work Sans Light"/>
                <a:ea typeface="Work Sans Light"/>
                <a:cs typeface="Work Sans Light"/>
                <a:sym typeface="Work Sans Light"/>
              </a:rPr>
              <a:t> Ciencia Abierta, Universidad de La Frontera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¿Y LAS PRÁCTICAS DE PUBLICACIÓN CIENTÍFICA?</a:t>
            </a:r>
            <a:endParaRPr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071821"/>
            <a:ext cx="3888719" cy="286228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Disciplinas líderes en publicación de artículos en acceso abierto</a:t>
            </a:r>
            <a:r>
              <a:rPr lang="es-CL" sz="2000" dirty="0">
                <a:solidFill>
                  <a:srgbClr val="262626"/>
                </a:solidFill>
                <a:latin typeface="Work Sans"/>
                <a:ea typeface="Work Sans"/>
                <a:cs typeface="Work Sans"/>
                <a:sym typeface="Work Sans"/>
              </a:rPr>
              <a:t>:</a:t>
            </a:r>
          </a:p>
          <a:p>
            <a:pPr lvl="0"/>
            <a:endParaRPr lang="es-CL" sz="2000" dirty="0">
              <a:solidFill>
                <a:srgbClr val="262626"/>
              </a:solidFill>
              <a:latin typeface="Work Sans"/>
              <a:ea typeface="Work Sans"/>
              <a:cs typeface="Work Sans"/>
              <a:sym typeface="Work Sans"/>
            </a:endParaRP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Biología: 32%</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Medicina: 28%</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Ciencias ambientales: 26%</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Ciencias agrícolas: 25%</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Ciencias de la salud: 25%</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to Scientific Publications and Research Data in Latin America and the Caribbean" UNESCO (2020)</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8727E9A8-BC95-465B-877B-DCC5B9BBFB78}"/>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2948104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¿Y LAS PRÁCTICAS DE PUBLICACIÓN CIENTÍFICA?</a:t>
            </a:r>
            <a:endParaRPr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071821"/>
            <a:ext cx="3888719" cy="2246729"/>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Disciplinas con menos publicación de artículos en acceso abierto</a:t>
            </a:r>
            <a:r>
              <a:rPr lang="es-CL" sz="2000" dirty="0">
                <a:solidFill>
                  <a:srgbClr val="262626"/>
                </a:solidFill>
                <a:latin typeface="Work Sans"/>
                <a:ea typeface="Work Sans"/>
                <a:cs typeface="Work Sans"/>
                <a:sym typeface="Work Sans"/>
              </a:rPr>
              <a:t>:</a:t>
            </a:r>
          </a:p>
          <a:p>
            <a:pPr lvl="0"/>
            <a:endParaRPr lang="es-CL" sz="2000" dirty="0">
              <a:solidFill>
                <a:srgbClr val="262626"/>
              </a:solidFill>
              <a:latin typeface="Work Sans"/>
              <a:ea typeface="Work Sans"/>
              <a:cs typeface="Work Sans"/>
              <a:sym typeface="Work Sans"/>
            </a:endParaRP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Humanidades: 14%</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Ciencias sociales: 16%</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Ciencias económicas: 17%</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to Scientific Publications and Research Data in Latin America and the Caribbean" UNESCO (2020)</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8727E9A8-BC95-465B-877B-DCC5B9BBFB78}"/>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3850831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367191"/>
            <a:ext cx="5342021" cy="2123618"/>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Abriendo caminos para el Open Access</a:t>
            </a:r>
            <a:endParaRPr sz="4400" dirty="0">
              <a:solidFill>
                <a:srgbClr val="33CC99"/>
              </a:solidFill>
              <a:latin typeface="Work Sans SemiBold"/>
              <a:ea typeface="Work Sans SemiBold"/>
              <a:cs typeface="Work Sans SemiBold"/>
              <a:sym typeface="Work Sans SemiBold"/>
            </a:endParaRPr>
          </a:p>
        </p:txBody>
      </p:sp>
    </p:spTree>
    <p:extLst>
      <p:ext uri="{BB962C8B-B14F-4D97-AF65-F5344CB8AC3E}">
        <p14:creationId xmlns:p14="http://schemas.microsoft.com/office/powerpoint/2010/main" val="301064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A5AD9CD4-3E4D-4533-8CD7-AF244E24BEB3}"/>
              </a:ext>
            </a:extLst>
          </p:cNvPr>
          <p:cNvSpPr txBox="1"/>
          <p:nvPr/>
        </p:nvSpPr>
        <p:spPr>
          <a:xfrm>
            <a:off x="2114550" y="2128838"/>
            <a:ext cx="8015288" cy="3293209"/>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anose="020B0604020202020204" charset="0"/>
              </a:rPr>
              <a:t>Revistas de acceso abierto (Gold OA)</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Acceso abierto mediante el pago de una tarifa (Green OA)</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Repositorios institucionales</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Repositorios temáticos</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Revistas científicas de acceso abierto</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Acceso abierto mediante la negociación con las editoriales</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dirty="0" err="1">
                <a:latin typeface="Work Sans Light" panose="020B0604020202020204" charset="0"/>
              </a:rPr>
              <a:t>Preprint</a:t>
            </a:r>
            <a:r>
              <a:rPr lang="es-MX" sz="1600" dirty="0">
                <a:latin typeface="Work Sans Light" panose="020B0604020202020204" charset="0"/>
              </a:rPr>
              <a:t> servers</a:t>
            </a:r>
            <a:endParaRPr lang="es-CL" sz="1600" dirty="0">
              <a:latin typeface="Work Sans Light" panose="020B0604020202020204" charset="0"/>
            </a:endParaRPr>
          </a:p>
        </p:txBody>
      </p:sp>
      <p:sp>
        <p:nvSpPr>
          <p:cNvPr id="9" name="Google Shape;124;p5">
            <a:extLst>
              <a:ext uri="{FF2B5EF4-FFF2-40B4-BE49-F238E27FC236}">
                <a16:creationId xmlns:a16="http://schemas.microsoft.com/office/drawing/2014/main" id="{FE74AF68-AD95-4669-8512-E7509DA80DBC}"/>
              </a:ext>
            </a:extLst>
          </p:cNvPr>
          <p:cNvSpPr txBox="1"/>
          <p:nvPr/>
        </p:nvSpPr>
        <p:spPr>
          <a:xfrm>
            <a:off x="1030899" y="308073"/>
            <a:ext cx="5369901"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OPCIONES DE PUBLICACIÓN EN OPEN ACCESS</a:t>
            </a:r>
          </a:p>
        </p:txBody>
      </p:sp>
    </p:spTree>
    <p:extLst>
      <p:ext uri="{BB962C8B-B14F-4D97-AF65-F5344CB8AC3E}">
        <p14:creationId xmlns:p14="http://schemas.microsoft.com/office/powerpoint/2010/main" val="572811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ESTADÍSTICAS Y EJEMPLOS DE IMPACTO DEL OPEN ACCESS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613412"/>
            <a:ext cx="3888719" cy="1631175"/>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Los artículos publicados en acceso abierto reciben un 50% más de citas que los artículos publicados en revistas tradicionales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553957"/>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"The Effect of Open Access and Downloads ('Hits') on Citation Impact: A bibliography of studies" </a:t>
            </a:r>
            <a:r>
              <a:rPr lang="en-US" sz="1000" dirty="0" err="1">
                <a:solidFill>
                  <a:srgbClr val="7F7F7F"/>
                </a:solidFill>
                <a:latin typeface="Work Sans Light"/>
                <a:ea typeface="Work Sans Light"/>
                <a:cs typeface="Work Sans Light"/>
                <a:sym typeface="Work Sans Light"/>
              </a:rPr>
              <a:t>Björk</a:t>
            </a:r>
            <a:r>
              <a:rPr lang="en-US" sz="1000" dirty="0">
                <a:solidFill>
                  <a:srgbClr val="7F7F7F"/>
                </a:solidFill>
                <a:latin typeface="Work Sans Light"/>
                <a:ea typeface="Work Sans Light"/>
                <a:cs typeface="Work Sans Light"/>
                <a:sym typeface="Work Sans Light"/>
              </a:rPr>
              <a:t> y </a:t>
            </a:r>
            <a:r>
              <a:rPr lang="en-US" sz="1000" dirty="0" err="1">
                <a:solidFill>
                  <a:srgbClr val="7F7F7F"/>
                </a:solidFill>
                <a:latin typeface="Work Sans Light"/>
                <a:ea typeface="Work Sans Light"/>
                <a:cs typeface="Work Sans Light"/>
                <a:sym typeface="Work Sans Light"/>
              </a:rPr>
              <a:t>colaboradores</a:t>
            </a:r>
            <a:r>
              <a:rPr lang="en-US" sz="1000" dirty="0">
                <a:solidFill>
                  <a:srgbClr val="7F7F7F"/>
                </a:solidFill>
                <a:latin typeface="Work Sans Light"/>
                <a:ea typeface="Work Sans Light"/>
                <a:cs typeface="Work Sans Light"/>
                <a:sym typeface="Work Sans Light"/>
              </a:rPr>
              <a:t>, Journal of the Association for Information Science and Technology, 2020</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4" name="Imagen 3">
            <a:extLst>
              <a:ext uri="{FF2B5EF4-FFF2-40B4-BE49-F238E27FC236}">
                <a16:creationId xmlns:a16="http://schemas.microsoft.com/office/drawing/2014/main" id="{A2421950-820C-4AF2-9A81-0EAED85935E7}"/>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24190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ESTADÍSTICAS Y EJEMPLOS DE IMPACTO DEL OPEN ACCESS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613412"/>
            <a:ext cx="3888719" cy="193895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Los artículos publicados en acceso abierto en biomedicina reciben un 36% más de citas que los artículos publicados en revistas tradicionales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impact factors and the open citation advantage: a large-scale study" Piwowar y </a:t>
            </a:r>
            <a:r>
              <a:rPr lang="en-US" sz="1000" dirty="0" err="1">
                <a:solidFill>
                  <a:srgbClr val="7F7F7F"/>
                </a:solidFill>
                <a:latin typeface="Work Sans Light"/>
                <a:ea typeface="Work Sans Light"/>
                <a:cs typeface="Work Sans Light"/>
                <a:sym typeface="Work Sans Light"/>
              </a:rPr>
              <a:t>colaboradores</a:t>
            </a:r>
            <a:r>
              <a:rPr lang="en-US" sz="1000" dirty="0">
                <a:solidFill>
                  <a:srgbClr val="7F7F7F"/>
                </a:solidFill>
                <a:latin typeface="Work Sans Light"/>
                <a:ea typeface="Work Sans Light"/>
                <a:cs typeface="Work Sans Light"/>
                <a:sym typeface="Work Sans Light"/>
              </a:rPr>
              <a:t>, F1000Research, 2018</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2F7EC3AD-6AF3-4F27-BEE7-2964ABE6CA96}"/>
              </a:ext>
            </a:extLst>
          </p:cNvPr>
          <p:cNvPicPr>
            <a:picLocks noChangeAspect="1"/>
          </p:cNvPicPr>
          <p:nvPr/>
        </p:nvPicPr>
        <p:blipFill>
          <a:blip r:embed="rId6"/>
          <a:stretch>
            <a:fillRect/>
          </a:stretch>
        </p:blipFill>
        <p:spPr>
          <a:xfrm>
            <a:off x="6635262" y="1613541"/>
            <a:ext cx="4876800" cy="4876800"/>
          </a:xfrm>
          <a:prstGeom prst="rect">
            <a:avLst/>
          </a:prstGeom>
        </p:spPr>
      </p:pic>
    </p:spTree>
    <p:extLst>
      <p:ext uri="{BB962C8B-B14F-4D97-AF65-F5344CB8AC3E}">
        <p14:creationId xmlns:p14="http://schemas.microsoft.com/office/powerpoint/2010/main" val="4239018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ESTADÍSTICAS Y EJEMPLOS DE IMPACTO DEL OPEN ACCESS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613412"/>
            <a:ext cx="3888719" cy="193895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Los artículos publicados en acceso abierto en ciencias sociales y humanidades reciben un 17% más de citas que los artículos publicados en revistas tradicionales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and impact: a longitudinal study of a large disciplinary repository" </a:t>
            </a:r>
            <a:r>
              <a:rPr lang="en-US" sz="1000" dirty="0" err="1">
                <a:solidFill>
                  <a:srgbClr val="7F7F7F"/>
                </a:solidFill>
                <a:latin typeface="Work Sans Light"/>
                <a:ea typeface="Work Sans Light"/>
                <a:cs typeface="Work Sans Light"/>
                <a:sym typeface="Work Sans Light"/>
              </a:rPr>
              <a:t>Haustein</a:t>
            </a:r>
            <a:r>
              <a:rPr lang="en-US" sz="1000" dirty="0">
                <a:solidFill>
                  <a:srgbClr val="7F7F7F"/>
                </a:solidFill>
                <a:latin typeface="Work Sans Light"/>
                <a:ea typeface="Work Sans Light"/>
                <a:cs typeface="Work Sans Light"/>
                <a:sym typeface="Work Sans Light"/>
              </a:rPr>
              <a:t> y </a:t>
            </a:r>
            <a:r>
              <a:rPr lang="en-US" sz="1000" dirty="0" err="1">
                <a:solidFill>
                  <a:srgbClr val="7F7F7F"/>
                </a:solidFill>
                <a:latin typeface="Work Sans Light"/>
                <a:ea typeface="Work Sans Light"/>
                <a:cs typeface="Work Sans Light"/>
                <a:sym typeface="Work Sans Light"/>
              </a:rPr>
              <a:t>colaboradores</a:t>
            </a:r>
            <a:r>
              <a:rPr lang="en-US" sz="1000" dirty="0">
                <a:solidFill>
                  <a:srgbClr val="7F7F7F"/>
                </a:solidFill>
                <a:latin typeface="Work Sans Light"/>
                <a:ea typeface="Work Sans Light"/>
                <a:cs typeface="Work Sans Light"/>
                <a:sym typeface="Work Sans Light"/>
              </a:rPr>
              <a:t>, </a:t>
            </a:r>
            <a:r>
              <a:rPr lang="en-US" sz="1000" dirty="0" err="1">
                <a:solidFill>
                  <a:srgbClr val="7F7F7F"/>
                </a:solidFill>
                <a:latin typeface="Work Sans Light"/>
                <a:ea typeface="Work Sans Light"/>
                <a:cs typeface="Work Sans Light"/>
                <a:sym typeface="Work Sans Light"/>
              </a:rPr>
              <a:t>PloS</a:t>
            </a:r>
            <a:r>
              <a:rPr lang="en-US" sz="1000" dirty="0">
                <a:solidFill>
                  <a:srgbClr val="7F7F7F"/>
                </a:solidFill>
                <a:latin typeface="Work Sans Light"/>
                <a:ea typeface="Work Sans Light"/>
                <a:cs typeface="Work Sans Light"/>
                <a:sym typeface="Work Sans Light"/>
              </a:rPr>
              <a:t> ONE, 2016</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504F5CB0-56CD-49B4-A985-0504B8EE3D38}"/>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1453842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ESTADÍSTICAS Y EJEMPLOS DE IMPACTO DEL OPEN ACCESS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613412"/>
            <a:ext cx="3888719" cy="193895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Los artículos publicados en acceso abierto en ciencias naturales reciben un 45% más de citas que los artículos publicados en revistas tradicionales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publishing, article downloads, and citations: </a:t>
            </a:r>
            <a:r>
              <a:rPr lang="en-US" sz="1000" dirty="0" err="1">
                <a:solidFill>
                  <a:srgbClr val="7F7F7F"/>
                </a:solidFill>
                <a:latin typeface="Work Sans Light"/>
                <a:ea typeface="Work Sans Light"/>
                <a:cs typeface="Work Sans Light"/>
                <a:sym typeface="Work Sans Light"/>
              </a:rPr>
              <a:t>randomised</a:t>
            </a:r>
            <a:r>
              <a:rPr lang="en-US" sz="1000" dirty="0">
                <a:solidFill>
                  <a:srgbClr val="7F7F7F"/>
                </a:solidFill>
                <a:latin typeface="Work Sans Light"/>
                <a:ea typeface="Work Sans Light"/>
                <a:cs typeface="Work Sans Light"/>
                <a:sym typeface="Work Sans Light"/>
              </a:rPr>
              <a:t> controlled trial" Davidson y </a:t>
            </a:r>
            <a:r>
              <a:rPr lang="en-US" sz="1000" dirty="0" err="1">
                <a:solidFill>
                  <a:srgbClr val="7F7F7F"/>
                </a:solidFill>
                <a:latin typeface="Work Sans Light"/>
                <a:ea typeface="Work Sans Light"/>
                <a:cs typeface="Work Sans Light"/>
                <a:sym typeface="Work Sans Light"/>
              </a:rPr>
              <a:t>colaboradores</a:t>
            </a:r>
            <a:r>
              <a:rPr lang="en-US" sz="1000" dirty="0">
                <a:solidFill>
                  <a:srgbClr val="7F7F7F"/>
                </a:solidFill>
                <a:latin typeface="Work Sans Light"/>
                <a:ea typeface="Work Sans Light"/>
                <a:cs typeface="Work Sans Light"/>
                <a:sym typeface="Work Sans Light"/>
              </a:rPr>
              <a:t>, BMJ, 2015</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457D8DB0-69E6-4511-8621-415528EB726B}"/>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2323413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705745"/>
            <a:ext cx="5342021" cy="1446509"/>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Tipos de “rutas” de acceso abierto</a:t>
            </a:r>
          </a:p>
        </p:txBody>
      </p:sp>
    </p:spTree>
    <p:extLst>
      <p:ext uri="{BB962C8B-B14F-4D97-AF65-F5344CB8AC3E}">
        <p14:creationId xmlns:p14="http://schemas.microsoft.com/office/powerpoint/2010/main" val="2541985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RUTA VERDE</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1843971"/>
            <a:ext cx="3888719" cy="3170058"/>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Es una forma de acceso abierto en la cual los autores depositan una copia de su artículo en un repositorio institucional o de acceso abierto, sin necesidad de pagar tarifas. La versión depositada suele ser la versión previa al peer-</a:t>
            </a:r>
            <a:r>
              <a:rPr lang="es-MX" sz="2000" dirty="0" err="1">
                <a:solidFill>
                  <a:srgbClr val="262626"/>
                </a:solidFill>
                <a:latin typeface="Work Sans"/>
                <a:ea typeface="Work Sans"/>
                <a:cs typeface="Work Sans"/>
                <a:sym typeface="Work Sans"/>
              </a:rPr>
              <a:t>review</a:t>
            </a:r>
            <a:r>
              <a:rPr lang="es-MX" sz="2000" dirty="0">
                <a:solidFill>
                  <a:srgbClr val="262626"/>
                </a:solidFill>
                <a:latin typeface="Work Sans"/>
                <a:ea typeface="Work Sans"/>
                <a:cs typeface="Work Sans"/>
                <a:sym typeface="Work Sans"/>
              </a:rPr>
              <a:t> o la versión final revisada.</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4" name="Imagen 3">
            <a:extLst>
              <a:ext uri="{FF2B5EF4-FFF2-40B4-BE49-F238E27FC236}">
                <a16:creationId xmlns:a16="http://schemas.microsoft.com/office/drawing/2014/main" id="{38BDBA3F-802B-4B1E-84B9-6AE9A2F46AD4}"/>
              </a:ext>
            </a:extLst>
          </p:cNvPr>
          <p:cNvPicPr>
            <a:picLocks noChangeAspect="1"/>
          </p:cNvPicPr>
          <p:nvPr/>
        </p:nvPicPr>
        <p:blipFill>
          <a:blip r:embed="rId6"/>
          <a:stretch>
            <a:fillRect/>
          </a:stretch>
        </p:blipFill>
        <p:spPr>
          <a:xfrm>
            <a:off x="6058337" y="1935580"/>
            <a:ext cx="6030649" cy="2986840"/>
          </a:xfrm>
          <a:prstGeom prst="rect">
            <a:avLst/>
          </a:prstGeom>
        </p:spPr>
      </p:pic>
    </p:spTree>
    <p:extLst>
      <p:ext uri="{BB962C8B-B14F-4D97-AF65-F5344CB8AC3E}">
        <p14:creationId xmlns:p14="http://schemas.microsoft.com/office/powerpoint/2010/main" val="2886387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2"/>
          <p:cNvSpPr/>
          <p:nvPr/>
        </p:nvSpPr>
        <p:spPr>
          <a:xfrm>
            <a:off x="0" y="0"/>
            <a:ext cx="12192000" cy="6858000"/>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5" name="Google Shape;95;p2" descr="Forma&#10;&#10;Descripción generada automáticamente"/>
          <p:cNvPicPr preferRelativeResize="0"/>
          <p:nvPr/>
        </p:nvPicPr>
        <p:blipFill rotWithShape="1">
          <a:blip r:embed="rId3">
            <a:alphaModFix/>
          </a:blip>
          <a:srcRect/>
          <a:stretch/>
        </p:blipFill>
        <p:spPr>
          <a:xfrm>
            <a:off x="0" y="0"/>
            <a:ext cx="3390900" cy="6858000"/>
          </a:xfrm>
          <a:prstGeom prst="rect">
            <a:avLst/>
          </a:prstGeom>
          <a:noFill/>
          <a:ln>
            <a:noFill/>
          </a:ln>
        </p:spPr>
      </p:pic>
      <p:pic>
        <p:nvPicPr>
          <p:cNvPr id="96" name="Google Shape;96;p2"/>
          <p:cNvPicPr preferRelativeResize="0"/>
          <p:nvPr/>
        </p:nvPicPr>
        <p:blipFill rotWithShape="1">
          <a:blip r:embed="rId4">
            <a:alphaModFix/>
          </a:blip>
          <a:srcRect/>
          <a:stretch/>
        </p:blipFill>
        <p:spPr>
          <a:xfrm>
            <a:off x="10861852" y="948205"/>
            <a:ext cx="434506" cy="600912"/>
          </a:xfrm>
          <a:prstGeom prst="rect">
            <a:avLst/>
          </a:prstGeom>
          <a:noFill/>
          <a:ln>
            <a:noFill/>
          </a:ln>
        </p:spPr>
      </p:pic>
      <p:sp>
        <p:nvSpPr>
          <p:cNvPr id="8" name="Google Shape;318;p16">
            <a:extLst>
              <a:ext uri="{FF2B5EF4-FFF2-40B4-BE49-F238E27FC236}">
                <a16:creationId xmlns:a16="http://schemas.microsoft.com/office/drawing/2014/main" id="{DE7AE345-7875-4009-BDF2-6C4E2C0F2C61}"/>
              </a:ext>
            </a:extLst>
          </p:cNvPr>
          <p:cNvSpPr txBox="1"/>
          <p:nvPr/>
        </p:nvSpPr>
        <p:spPr>
          <a:xfrm>
            <a:off x="3424988" y="1690082"/>
            <a:ext cx="5342021" cy="347783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400" dirty="0">
                <a:solidFill>
                  <a:schemeClr val="bg1"/>
                </a:solidFill>
                <a:latin typeface="Work Sans SemiBold"/>
                <a:ea typeface="Work Sans SemiBold"/>
                <a:cs typeface="Work Sans SemiBold"/>
                <a:sym typeface="Work Sans SemiBold"/>
              </a:rPr>
              <a:t>La ciencia es parte de nuestra cultura y como tal nos pertenece a todos</a:t>
            </a:r>
            <a:endParaRPr sz="4400" dirty="0">
              <a:solidFill>
                <a:schemeClr val="bg1"/>
              </a:solidFill>
              <a:latin typeface="Work Sans SemiBold"/>
              <a:ea typeface="Work Sans SemiBold"/>
              <a:cs typeface="Work Sans SemiBold"/>
              <a:sym typeface="Work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RUTA DORADA</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1935580"/>
            <a:ext cx="3888719" cy="286228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Es una forma de acceso abierto en la cual los autores pagan una tarifa para publicar su artículo en una revista científica de acceso abierto. Una vez publicado, el artículo está disponible de forma libre y gratuita para todos los lectores.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4" name="Imagen 3">
            <a:extLst>
              <a:ext uri="{FF2B5EF4-FFF2-40B4-BE49-F238E27FC236}">
                <a16:creationId xmlns:a16="http://schemas.microsoft.com/office/drawing/2014/main" id="{38BDBA3F-802B-4B1E-84B9-6AE9A2F46AD4}"/>
              </a:ext>
            </a:extLst>
          </p:cNvPr>
          <p:cNvPicPr>
            <a:picLocks noChangeAspect="1"/>
          </p:cNvPicPr>
          <p:nvPr/>
        </p:nvPicPr>
        <p:blipFill>
          <a:blip r:embed="rId6"/>
          <a:stretch>
            <a:fillRect/>
          </a:stretch>
        </p:blipFill>
        <p:spPr>
          <a:xfrm>
            <a:off x="6058337" y="1935580"/>
            <a:ext cx="6030649" cy="2986840"/>
          </a:xfrm>
          <a:prstGeom prst="rect">
            <a:avLst/>
          </a:prstGeom>
        </p:spPr>
      </p:pic>
    </p:spTree>
    <p:extLst>
      <p:ext uri="{BB962C8B-B14F-4D97-AF65-F5344CB8AC3E}">
        <p14:creationId xmlns:p14="http://schemas.microsoft.com/office/powerpoint/2010/main" val="2315768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RUTA BRONCE</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459524"/>
            <a:ext cx="3888719" cy="193895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Se refiere a artículos que son de libre lectura en las páginas de los editores, pero sin una licencia abierta explícita que permita su distribución y reutilización.</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2" name="Imagen 1">
            <a:extLst>
              <a:ext uri="{FF2B5EF4-FFF2-40B4-BE49-F238E27FC236}">
                <a16:creationId xmlns:a16="http://schemas.microsoft.com/office/drawing/2014/main" id="{6B73DE25-8009-45D5-A2A5-BF23E3C240ED}"/>
              </a:ext>
            </a:extLst>
          </p:cNvPr>
          <p:cNvPicPr>
            <a:picLocks noChangeAspect="1"/>
          </p:cNvPicPr>
          <p:nvPr/>
        </p:nvPicPr>
        <p:blipFill>
          <a:blip r:embed="rId6"/>
          <a:stretch>
            <a:fillRect/>
          </a:stretch>
        </p:blipFill>
        <p:spPr>
          <a:xfrm>
            <a:off x="6212927" y="2745701"/>
            <a:ext cx="5721470" cy="2598596"/>
          </a:xfrm>
          <a:prstGeom prst="rect">
            <a:avLst/>
          </a:prstGeom>
        </p:spPr>
      </p:pic>
    </p:spTree>
    <p:extLst>
      <p:ext uri="{BB962C8B-B14F-4D97-AF65-F5344CB8AC3E}">
        <p14:creationId xmlns:p14="http://schemas.microsoft.com/office/powerpoint/2010/main" val="3489098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RUTA HÍBRIDA</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459524"/>
            <a:ext cx="3888719" cy="193895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Se refiere a los artículos basados en el modelo comercial denominado “El autor paga”, en donde se paga por publicar y no por leer.</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2" name="Imagen 1">
            <a:extLst>
              <a:ext uri="{FF2B5EF4-FFF2-40B4-BE49-F238E27FC236}">
                <a16:creationId xmlns:a16="http://schemas.microsoft.com/office/drawing/2014/main" id="{6B73DE25-8009-45D5-A2A5-BF23E3C240ED}"/>
              </a:ext>
            </a:extLst>
          </p:cNvPr>
          <p:cNvPicPr>
            <a:picLocks noChangeAspect="1"/>
          </p:cNvPicPr>
          <p:nvPr/>
        </p:nvPicPr>
        <p:blipFill>
          <a:blip r:embed="rId6"/>
          <a:stretch>
            <a:fillRect/>
          </a:stretch>
        </p:blipFill>
        <p:spPr>
          <a:xfrm>
            <a:off x="6212927" y="2745701"/>
            <a:ext cx="5721470" cy="2598596"/>
          </a:xfrm>
          <a:prstGeom prst="rect">
            <a:avLst/>
          </a:prstGeom>
        </p:spPr>
      </p:pic>
    </p:spTree>
    <p:extLst>
      <p:ext uri="{BB962C8B-B14F-4D97-AF65-F5344CB8AC3E}">
        <p14:creationId xmlns:p14="http://schemas.microsoft.com/office/powerpoint/2010/main" val="3045546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RUTA DIAMANTE</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1843971"/>
            <a:ext cx="3888719" cy="3170058"/>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Es una forma de acceso abierto en la cual los autores publican sus artículos en revistas o plataformas que no cobran tarifas y no requieren de ningún tipo de pago por parte de los autores. Es completamente gratis para los autores y los lectores.</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2" name="Imagen 1">
            <a:extLst>
              <a:ext uri="{FF2B5EF4-FFF2-40B4-BE49-F238E27FC236}">
                <a16:creationId xmlns:a16="http://schemas.microsoft.com/office/drawing/2014/main" id="{6B73DE25-8009-45D5-A2A5-BF23E3C240ED}"/>
              </a:ext>
            </a:extLst>
          </p:cNvPr>
          <p:cNvPicPr>
            <a:picLocks noChangeAspect="1"/>
          </p:cNvPicPr>
          <p:nvPr/>
        </p:nvPicPr>
        <p:blipFill>
          <a:blip r:embed="rId6"/>
          <a:stretch>
            <a:fillRect/>
          </a:stretch>
        </p:blipFill>
        <p:spPr>
          <a:xfrm>
            <a:off x="6212927" y="2745701"/>
            <a:ext cx="5721470" cy="2598596"/>
          </a:xfrm>
          <a:prstGeom prst="rect">
            <a:avLst/>
          </a:prstGeom>
        </p:spPr>
      </p:pic>
    </p:spTree>
    <p:extLst>
      <p:ext uri="{BB962C8B-B14F-4D97-AF65-F5344CB8AC3E}">
        <p14:creationId xmlns:p14="http://schemas.microsoft.com/office/powerpoint/2010/main" val="718043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1351528"/>
            <a:ext cx="5342021" cy="4154943"/>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¿Cómo puedo identificar la “ruta” de una revista? ¿Cómo saber si es Open Access?</a:t>
            </a:r>
          </a:p>
        </p:txBody>
      </p:sp>
    </p:spTree>
    <p:extLst>
      <p:ext uri="{BB962C8B-B14F-4D97-AF65-F5344CB8AC3E}">
        <p14:creationId xmlns:p14="http://schemas.microsoft.com/office/powerpoint/2010/main" val="664215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A5AD9CD4-3E4D-4533-8CD7-AF244E24BEB3}"/>
              </a:ext>
            </a:extLst>
          </p:cNvPr>
          <p:cNvSpPr txBox="1"/>
          <p:nvPr/>
        </p:nvSpPr>
        <p:spPr>
          <a:xfrm>
            <a:off x="2114550" y="2128838"/>
            <a:ext cx="8015288" cy="3539430"/>
          </a:xfrm>
          <a:prstGeom prst="rect">
            <a:avLst/>
          </a:prstGeom>
          <a:noFill/>
        </p:spPr>
        <p:txBody>
          <a:bodyPr wrap="square" rtlCol="0">
            <a:spAutoFit/>
          </a:bodyPr>
          <a:lstStyle/>
          <a:p>
            <a:pPr marL="285750" indent="-285750">
              <a:buFont typeface="Arial" panose="020B0604020202020204" pitchFamily="34" charset="0"/>
              <a:buChar char="•"/>
            </a:pPr>
            <a:r>
              <a:rPr lang="es-MX" sz="1600" b="1" dirty="0">
                <a:latin typeface="Work Sans Light" panose="020B0604020202020204" charset="0"/>
              </a:rPr>
              <a:t>Revisar la política de acceso de la revista</a:t>
            </a:r>
            <a:r>
              <a:rPr lang="es-MX" sz="1600" dirty="0">
                <a:latin typeface="Work Sans Light" panose="020B0604020202020204" charset="0"/>
              </a:rPr>
              <a:t>: Muchas revistas incluyen información sobre su política de acceso en su sitio web, en la sección "</a:t>
            </a:r>
            <a:r>
              <a:rPr lang="es-MX" sz="1600" dirty="0" err="1">
                <a:latin typeface="Work Sans Light" panose="020B0604020202020204" charset="0"/>
              </a:rPr>
              <a:t>About</a:t>
            </a:r>
            <a:r>
              <a:rPr lang="es-MX" sz="1600" dirty="0">
                <a:latin typeface="Work Sans Light" panose="020B0604020202020204" charset="0"/>
              </a:rPr>
              <a:t>" o "</a:t>
            </a:r>
            <a:r>
              <a:rPr lang="es-MX" sz="1600" dirty="0" err="1">
                <a:latin typeface="Work Sans Light" panose="020B0604020202020204" charset="0"/>
              </a:rPr>
              <a:t>Instructions</a:t>
            </a:r>
            <a:r>
              <a:rPr lang="es-MX" sz="1600" dirty="0">
                <a:latin typeface="Work Sans Light" panose="020B0604020202020204" charset="0"/>
              </a:rPr>
              <a:t> </a:t>
            </a:r>
            <a:r>
              <a:rPr lang="es-MX" sz="1600" dirty="0" err="1">
                <a:latin typeface="Work Sans Light" panose="020B0604020202020204" charset="0"/>
              </a:rPr>
              <a:t>for</a:t>
            </a:r>
            <a:r>
              <a:rPr lang="es-MX" sz="1600" dirty="0">
                <a:latin typeface="Work Sans Light" panose="020B0604020202020204" charset="0"/>
              </a:rPr>
              <a:t> </a:t>
            </a:r>
            <a:r>
              <a:rPr lang="es-MX" sz="1600" dirty="0" err="1">
                <a:latin typeface="Work Sans Light" panose="020B0604020202020204" charset="0"/>
              </a:rPr>
              <a:t>authors</a:t>
            </a:r>
            <a:r>
              <a:rPr lang="es-MX" sz="1600" dirty="0">
                <a:latin typeface="Work Sans Light" panose="020B0604020202020204" charset="0"/>
              </a:rPr>
              <a:t>".</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b="1" dirty="0">
                <a:latin typeface="Work Sans Light" panose="020B0604020202020204" charset="0"/>
              </a:rPr>
              <a:t>Consultar repositorios y directorios de Open Access</a:t>
            </a:r>
            <a:r>
              <a:rPr lang="es-MX" sz="1600" dirty="0">
                <a:latin typeface="Work Sans Light" panose="020B0604020202020204" charset="0"/>
              </a:rPr>
              <a:t>: Hay varios repositorios y directorios en línea, como DOAJ (</a:t>
            </a:r>
            <a:r>
              <a:rPr lang="es-MX" sz="1600" dirty="0" err="1">
                <a:latin typeface="Work Sans Light" panose="020B0604020202020204" charset="0"/>
              </a:rPr>
              <a:t>Directory</a:t>
            </a:r>
            <a:r>
              <a:rPr lang="es-MX" sz="1600" dirty="0">
                <a:latin typeface="Work Sans Light" panose="020B0604020202020204" charset="0"/>
              </a:rPr>
              <a:t> </a:t>
            </a:r>
            <a:r>
              <a:rPr lang="es-MX" sz="1600" dirty="0" err="1">
                <a:latin typeface="Work Sans Light" panose="020B0604020202020204" charset="0"/>
              </a:rPr>
              <a:t>of</a:t>
            </a:r>
            <a:r>
              <a:rPr lang="es-MX" sz="1600" dirty="0">
                <a:latin typeface="Work Sans Light" panose="020B0604020202020204" charset="0"/>
              </a:rPr>
              <a:t> Open Access </a:t>
            </a:r>
            <a:r>
              <a:rPr lang="es-MX" sz="1600" dirty="0" err="1">
                <a:latin typeface="Work Sans Light" panose="020B0604020202020204" charset="0"/>
              </a:rPr>
              <a:t>Journals</a:t>
            </a:r>
            <a:r>
              <a:rPr lang="es-MX" sz="1600" dirty="0">
                <a:latin typeface="Work Sans Light" panose="020B0604020202020204" charset="0"/>
              </a:rPr>
              <a:t>), JURN o ROAD (</a:t>
            </a:r>
            <a:r>
              <a:rPr lang="es-MX" sz="1600" dirty="0" err="1">
                <a:latin typeface="Work Sans Light" panose="020B0604020202020204" charset="0"/>
              </a:rPr>
              <a:t>Directory</a:t>
            </a:r>
            <a:r>
              <a:rPr lang="es-MX" sz="1600" dirty="0">
                <a:latin typeface="Work Sans Light" panose="020B0604020202020204" charset="0"/>
              </a:rPr>
              <a:t> </a:t>
            </a:r>
            <a:r>
              <a:rPr lang="es-MX" sz="1600" dirty="0" err="1">
                <a:latin typeface="Work Sans Light" panose="020B0604020202020204" charset="0"/>
              </a:rPr>
              <a:t>of</a:t>
            </a:r>
            <a:r>
              <a:rPr lang="es-MX" sz="1600" dirty="0">
                <a:latin typeface="Work Sans Light" panose="020B0604020202020204" charset="0"/>
              </a:rPr>
              <a:t> Open Access </a:t>
            </a:r>
            <a:r>
              <a:rPr lang="es-MX" sz="1600" dirty="0" err="1">
                <a:latin typeface="Work Sans Light" panose="020B0604020202020204" charset="0"/>
              </a:rPr>
              <a:t>scholarly</a:t>
            </a:r>
            <a:r>
              <a:rPr lang="es-MX" sz="1600" dirty="0">
                <a:latin typeface="Work Sans Light" panose="020B0604020202020204" charset="0"/>
              </a:rPr>
              <a:t> </a:t>
            </a:r>
            <a:r>
              <a:rPr lang="es-MX" sz="1600" dirty="0" err="1">
                <a:latin typeface="Work Sans Light" panose="020B0604020202020204" charset="0"/>
              </a:rPr>
              <a:t>Resources</a:t>
            </a:r>
            <a:r>
              <a:rPr lang="es-MX" sz="1600" dirty="0">
                <a:latin typeface="Work Sans Light" panose="020B0604020202020204" charset="0"/>
              </a:rPr>
              <a:t>) que proporcionan información sobre las revistas que son Open Access.</a:t>
            </a:r>
          </a:p>
          <a:p>
            <a:pPr marL="285750" indent="-285750">
              <a:buFont typeface="Arial" panose="020B0604020202020204" pitchFamily="34" charset="0"/>
              <a:buChar char="•"/>
            </a:pPr>
            <a:endParaRPr lang="es-MX" sz="1600" dirty="0">
              <a:latin typeface="Work Sans Light" panose="020B0604020202020204" charset="0"/>
            </a:endParaRPr>
          </a:p>
          <a:p>
            <a:pPr marL="285750" indent="-285750">
              <a:buFont typeface="Arial" panose="020B0604020202020204" pitchFamily="34" charset="0"/>
              <a:buChar char="•"/>
            </a:pPr>
            <a:r>
              <a:rPr lang="es-MX" sz="1600" b="1" dirty="0">
                <a:latin typeface="Work Sans Light" panose="020B0604020202020204" charset="0"/>
              </a:rPr>
              <a:t>Utilizar herramientas de verificación de acceso abierto</a:t>
            </a:r>
            <a:r>
              <a:rPr lang="es-MX" sz="1600" dirty="0">
                <a:latin typeface="Work Sans Light" panose="020B0604020202020204" charset="0"/>
              </a:rPr>
              <a:t>: Herramientas como </a:t>
            </a:r>
            <a:r>
              <a:rPr lang="es-MX" sz="1600" dirty="0" err="1">
                <a:latin typeface="Work Sans Light" panose="020B0604020202020204" charset="0"/>
              </a:rPr>
              <a:t>Unpaywall</a:t>
            </a:r>
            <a:r>
              <a:rPr lang="es-MX" sz="1600" dirty="0">
                <a:latin typeface="Work Sans Light" panose="020B0604020202020204" charset="0"/>
              </a:rPr>
              <a:t>, </a:t>
            </a:r>
            <a:r>
              <a:rPr lang="es-MX" sz="1600" dirty="0" err="1">
                <a:latin typeface="Work Sans Light" panose="020B0604020202020204" charset="0"/>
              </a:rPr>
              <a:t>OpenAccess</a:t>
            </a:r>
            <a:r>
              <a:rPr lang="es-MX" sz="1600" dirty="0">
                <a:latin typeface="Work Sans Light" panose="020B0604020202020204" charset="0"/>
              </a:rPr>
              <a:t> </a:t>
            </a:r>
            <a:r>
              <a:rPr lang="es-MX" sz="1600" dirty="0" err="1">
                <a:latin typeface="Work Sans Light" panose="020B0604020202020204" charset="0"/>
              </a:rPr>
              <a:t>Button</a:t>
            </a:r>
            <a:r>
              <a:rPr lang="es-MX" sz="1600" dirty="0">
                <a:latin typeface="Work Sans Light" panose="020B0604020202020204" charset="0"/>
              </a:rPr>
              <a:t>, etc., te permiten verificar si un artículo específico está disponible en acceso abierto en una revista o repositorio.</a:t>
            </a:r>
          </a:p>
          <a:p>
            <a:endParaRPr lang="es-MX" sz="1600" dirty="0">
              <a:latin typeface="Work Sans Light" panose="020B0604020202020204" charset="0"/>
            </a:endParaRPr>
          </a:p>
        </p:txBody>
      </p:sp>
      <p:sp>
        <p:nvSpPr>
          <p:cNvPr id="9" name="Google Shape;124;p5">
            <a:extLst>
              <a:ext uri="{FF2B5EF4-FFF2-40B4-BE49-F238E27FC236}">
                <a16:creationId xmlns:a16="http://schemas.microsoft.com/office/drawing/2014/main" id="{FE74AF68-AD95-4669-8512-E7509DA80DBC}"/>
              </a:ext>
            </a:extLst>
          </p:cNvPr>
          <p:cNvSpPr txBox="1"/>
          <p:nvPr/>
        </p:nvSpPr>
        <p:spPr>
          <a:xfrm>
            <a:off x="1030898" y="308073"/>
            <a:ext cx="7598751"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EXISTEN VARIAS FORMAS DE IDENTIFICAR SI UNA REVISTA ES OPEN ACCESS O NO</a:t>
            </a:r>
          </a:p>
        </p:txBody>
      </p:sp>
      <p:sp>
        <p:nvSpPr>
          <p:cNvPr id="3" name="Rectángulo: esquinas redondeadas 2">
            <a:extLst>
              <a:ext uri="{FF2B5EF4-FFF2-40B4-BE49-F238E27FC236}">
                <a16:creationId xmlns:a16="http://schemas.microsoft.com/office/drawing/2014/main" id="{6DACAB5C-CEAE-4822-AC47-39BA95375E4A}"/>
              </a:ext>
            </a:extLst>
          </p:cNvPr>
          <p:cNvSpPr/>
          <p:nvPr/>
        </p:nvSpPr>
        <p:spPr>
          <a:xfrm>
            <a:off x="7243762" y="5543549"/>
            <a:ext cx="4600575" cy="92392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s-CL" sz="2800" dirty="0">
                <a:solidFill>
                  <a:schemeClr val="tx1">
                    <a:lumMod val="95000"/>
                    <a:lumOff val="5000"/>
                  </a:schemeClr>
                </a:solidFill>
                <a:hlinkClick r:id="rId6"/>
              </a:rPr>
              <a:t>bit.ly/herramientasOA</a:t>
            </a:r>
            <a:endParaRPr lang="es-CL" sz="2800" dirty="0">
              <a:solidFill>
                <a:schemeClr val="tx1">
                  <a:lumMod val="95000"/>
                  <a:lumOff val="5000"/>
                </a:schemeClr>
              </a:solidFill>
            </a:endParaRPr>
          </a:p>
        </p:txBody>
      </p:sp>
      <p:cxnSp>
        <p:nvCxnSpPr>
          <p:cNvPr id="5" name="Conector: angular 4">
            <a:extLst>
              <a:ext uri="{FF2B5EF4-FFF2-40B4-BE49-F238E27FC236}">
                <a16:creationId xmlns:a16="http://schemas.microsoft.com/office/drawing/2014/main" id="{ACB57089-DC34-44FB-90F3-613776AB8D80}"/>
              </a:ext>
            </a:extLst>
          </p:cNvPr>
          <p:cNvCxnSpPr>
            <a:endCxn id="3" idx="1"/>
          </p:cNvCxnSpPr>
          <p:nvPr/>
        </p:nvCxnSpPr>
        <p:spPr>
          <a:xfrm>
            <a:off x="5214938" y="5243513"/>
            <a:ext cx="2028824" cy="761999"/>
          </a:xfrm>
          <a:prstGeom prst="bentConnector3">
            <a:avLst>
              <a:gd name="adj1" fmla="val 704"/>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3190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3044299"/>
            <a:ext cx="5342021" cy="769401"/>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Sherpa Romeo</a:t>
            </a:r>
          </a:p>
        </p:txBody>
      </p:sp>
    </p:spTree>
    <p:extLst>
      <p:ext uri="{BB962C8B-B14F-4D97-AF65-F5344CB8AC3E}">
        <p14:creationId xmlns:p14="http://schemas.microsoft.com/office/powerpoint/2010/main" val="526460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rgbClr val="33CC99"/>
                </a:solidFill>
                <a:latin typeface="Work Sans Light"/>
                <a:ea typeface="Work Sans Light"/>
                <a:cs typeface="Work Sans Light"/>
                <a:sym typeface="Work Sans Light"/>
              </a:rPr>
              <a:t>¿QUÉ ES Y CÓMO FUNCIONA?</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3" name="Google Shape;153;p7"/>
          <p:cNvSpPr txBox="1"/>
          <p:nvPr/>
        </p:nvSpPr>
        <p:spPr>
          <a:xfrm>
            <a:off x="1612107" y="1250452"/>
            <a:ext cx="8855242" cy="307736"/>
          </a:xfrm>
          <a:prstGeom prst="rect">
            <a:avLst/>
          </a:prstGeom>
          <a:noFill/>
          <a:ln>
            <a:noFill/>
          </a:ln>
        </p:spPr>
        <p:txBody>
          <a:bodyPr spcFirstLastPara="1" wrap="square" lIns="91425" tIns="45700" rIns="91425" bIns="45700" anchor="t" anchorCtr="0">
            <a:spAutoFit/>
          </a:bodyPr>
          <a:lstStyle/>
          <a:p>
            <a:pPr lvl="0"/>
            <a:r>
              <a:rPr lang="es-CL" dirty="0">
                <a:solidFill>
                  <a:srgbClr val="1A1A1A"/>
                </a:solidFill>
                <a:latin typeface="Work Sans Light"/>
                <a:ea typeface="Work Sans Light"/>
                <a:cs typeface="Work Sans Light"/>
                <a:sym typeface="Work Sans Light"/>
              </a:rPr>
              <a:t>LINK: </a:t>
            </a:r>
            <a:r>
              <a:rPr lang="es-CL" dirty="0">
                <a:solidFill>
                  <a:srgbClr val="1A1A1A"/>
                </a:solidFill>
                <a:latin typeface="Work Sans Light"/>
                <a:ea typeface="Work Sans Light"/>
                <a:cs typeface="Work Sans Light"/>
                <a:sym typeface="Work Sans Light"/>
                <a:hlinkClick r:id="rId6"/>
              </a:rPr>
              <a:t>https://v2.sherpa.ac.uk/romeo/</a:t>
            </a:r>
            <a:r>
              <a:rPr lang="es-CL" dirty="0">
                <a:solidFill>
                  <a:srgbClr val="1A1A1A"/>
                </a:solidFill>
                <a:latin typeface="Work Sans Light"/>
                <a:ea typeface="Work Sans Light"/>
                <a:cs typeface="Work Sans Light"/>
                <a:sym typeface="Work Sans Light"/>
              </a:rPr>
              <a:t> </a:t>
            </a:r>
            <a:endParaRPr sz="1400" dirty="0">
              <a:solidFill>
                <a:schemeClr val="dk1"/>
              </a:solidFill>
              <a:latin typeface="Calibri"/>
              <a:ea typeface="Calibri"/>
              <a:cs typeface="Calibri"/>
              <a:sym typeface="Calibri"/>
            </a:endParaRPr>
          </a:p>
        </p:txBody>
      </p:sp>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2103715"/>
            <a:ext cx="8255180" cy="1754326"/>
          </a:xfrm>
          <a:prstGeom prst="rect">
            <a:avLst/>
          </a:prstGeom>
          <a:noFill/>
        </p:spPr>
        <p:txBody>
          <a:bodyPr wrap="square" rtlCol="0">
            <a:spAutoFit/>
          </a:bodyPr>
          <a:lstStyle/>
          <a:p>
            <a:pPr algn="just"/>
            <a:r>
              <a:rPr lang="es-MX" sz="1800" dirty="0">
                <a:latin typeface="Work Sans Light" panose="020B0604020202020204" charset="0"/>
              </a:rPr>
              <a:t>Sherpa Romeo (SHERPA-</a:t>
            </a:r>
            <a:r>
              <a:rPr lang="es-MX" sz="1800" dirty="0" err="1">
                <a:latin typeface="Work Sans Light" panose="020B0604020202020204" charset="0"/>
              </a:rPr>
              <a:t>RoMEO</a:t>
            </a:r>
            <a:r>
              <a:rPr lang="es-MX" sz="1800" dirty="0">
                <a:latin typeface="Work Sans Light" panose="020B0604020202020204" charset="0"/>
              </a:rPr>
              <a:t>) es un directorio de políticas de revistas en acceso abierto que proporciona información sobre las políticas de acceso de las revistas en cuanto a los derechos de autor y las condiciones de deposito en repositorios institucionales. Este directorio se enfoca en revistas científicas, técnicas y médicas (STM), pero también incluye otras disciplinas.</a:t>
            </a:r>
            <a:endParaRPr lang="es-CL" sz="1800" dirty="0">
              <a:latin typeface="Work Sans Light" panose="020B0604020202020204" charset="0"/>
            </a:endParaRPr>
          </a:p>
        </p:txBody>
      </p:sp>
      <p:sp>
        <p:nvSpPr>
          <p:cNvPr id="9" name="CuadroTexto 8">
            <a:extLst>
              <a:ext uri="{FF2B5EF4-FFF2-40B4-BE49-F238E27FC236}">
                <a16:creationId xmlns:a16="http://schemas.microsoft.com/office/drawing/2014/main" id="{8BBF8277-DF1C-4C6E-89D3-449E9CFDA89E}"/>
              </a:ext>
            </a:extLst>
          </p:cNvPr>
          <p:cNvSpPr txBox="1"/>
          <p:nvPr/>
        </p:nvSpPr>
        <p:spPr>
          <a:xfrm>
            <a:off x="1968410" y="4111647"/>
            <a:ext cx="8255180" cy="1754326"/>
          </a:xfrm>
          <a:prstGeom prst="rect">
            <a:avLst/>
          </a:prstGeom>
          <a:noFill/>
        </p:spPr>
        <p:txBody>
          <a:bodyPr wrap="square" rtlCol="0">
            <a:spAutoFit/>
          </a:bodyPr>
          <a:lstStyle/>
          <a:p>
            <a:pPr algn="just"/>
            <a:r>
              <a:rPr lang="es-MX" sz="1800" dirty="0">
                <a:latin typeface="Work Sans Light" panose="020B0604020202020204" charset="0"/>
              </a:rPr>
              <a:t>Funciona recolectando y analizando información de las políticas de acceso de las revistas, y clasificando las revistas en diferentes categorías según las condiciones de acceso. Algunas de las categorías utilizadas por Sherpa Romeo incluyen: "Open Access", "Permitir el depósito </a:t>
            </a:r>
            <a:r>
              <a:rPr lang="es-MX" sz="1800" dirty="0" err="1">
                <a:latin typeface="Work Sans Light" panose="020B0604020202020204" charset="0"/>
              </a:rPr>
              <a:t>preprint</a:t>
            </a:r>
            <a:r>
              <a:rPr lang="es-MX" sz="1800" dirty="0">
                <a:latin typeface="Work Sans Light" panose="020B0604020202020204" charset="0"/>
              </a:rPr>
              <a:t>", "Permitir el depósito </a:t>
            </a:r>
            <a:r>
              <a:rPr lang="es-MX" sz="1800" dirty="0" err="1">
                <a:latin typeface="Work Sans Light" panose="020B0604020202020204" charset="0"/>
              </a:rPr>
              <a:t>postprint</a:t>
            </a:r>
            <a:r>
              <a:rPr lang="es-MX" sz="1800" dirty="0">
                <a:latin typeface="Work Sans Light" panose="020B0604020202020204" charset="0"/>
              </a:rPr>
              <a:t>" y "Permitir el depósito del </a:t>
            </a:r>
            <a:r>
              <a:rPr lang="es-MX" sz="1800" dirty="0" err="1">
                <a:latin typeface="Work Sans Light" panose="020B0604020202020204" charset="0"/>
              </a:rPr>
              <a:t>publisher</a:t>
            </a:r>
            <a:r>
              <a:rPr lang="es-MX" sz="1800" dirty="0">
                <a:latin typeface="Work Sans Light" panose="020B0604020202020204" charset="0"/>
              </a:rPr>
              <a:t> </a:t>
            </a:r>
            <a:r>
              <a:rPr lang="es-MX" sz="1800" dirty="0" err="1">
                <a:latin typeface="Work Sans Light" panose="020B0604020202020204" charset="0"/>
              </a:rPr>
              <a:t>version</a:t>
            </a:r>
            <a:r>
              <a:rPr lang="es-MX" sz="1800" dirty="0">
                <a:latin typeface="Work Sans Light" panose="020B0604020202020204" charset="0"/>
              </a:rPr>
              <a:t>/PDF".</a:t>
            </a:r>
            <a:endParaRPr lang="es-CL" sz="1800" dirty="0">
              <a:latin typeface="Work Sans Light" panose="020B0604020202020204" charset="0"/>
            </a:endParaRPr>
          </a:p>
        </p:txBody>
      </p:sp>
    </p:spTree>
    <p:extLst>
      <p:ext uri="{BB962C8B-B14F-4D97-AF65-F5344CB8AC3E}">
        <p14:creationId xmlns:p14="http://schemas.microsoft.com/office/powerpoint/2010/main" val="2177261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367191"/>
            <a:ext cx="5342021" cy="2123618"/>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¿Qué son los </a:t>
            </a:r>
            <a:r>
              <a:rPr lang="es-MX" sz="4400" dirty="0" err="1">
                <a:solidFill>
                  <a:srgbClr val="33CC99"/>
                </a:solidFill>
                <a:latin typeface="Work Sans SemiBold"/>
                <a:ea typeface="Work Sans SemiBold"/>
                <a:cs typeface="Work Sans SemiBold"/>
                <a:sym typeface="Work Sans SemiBold"/>
              </a:rPr>
              <a:t>pre-prints</a:t>
            </a:r>
            <a:r>
              <a:rPr lang="es-MX" sz="4400" dirty="0">
                <a:solidFill>
                  <a:srgbClr val="33CC99"/>
                </a:solidFill>
                <a:latin typeface="Work Sans SemiBold"/>
                <a:ea typeface="Work Sans SemiBold"/>
                <a:cs typeface="Work Sans SemiBold"/>
                <a:sym typeface="Work Sans SemiBold"/>
              </a:rPr>
              <a:t> y cómo se utilizan?</a:t>
            </a:r>
          </a:p>
        </p:txBody>
      </p:sp>
    </p:spTree>
    <p:extLst>
      <p:ext uri="{BB962C8B-B14F-4D97-AF65-F5344CB8AC3E}">
        <p14:creationId xmlns:p14="http://schemas.microsoft.com/office/powerpoint/2010/main" val="2604014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¿QUÉ SON LOS PRE-PRINTS?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293738"/>
            <a:ext cx="3888719" cy="2246729"/>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Los </a:t>
            </a:r>
            <a:r>
              <a:rPr lang="es-MX" sz="2000" dirty="0" err="1">
                <a:solidFill>
                  <a:srgbClr val="262626"/>
                </a:solidFill>
                <a:latin typeface="Work Sans"/>
                <a:ea typeface="Work Sans"/>
                <a:cs typeface="Work Sans"/>
                <a:sym typeface="Work Sans"/>
              </a:rPr>
              <a:t>pre-prints</a:t>
            </a:r>
            <a:r>
              <a:rPr lang="es-MX" sz="2000" dirty="0">
                <a:solidFill>
                  <a:srgbClr val="262626"/>
                </a:solidFill>
                <a:latin typeface="Work Sans"/>
                <a:ea typeface="Work Sans"/>
                <a:cs typeface="Work Sans"/>
                <a:sym typeface="Work Sans"/>
              </a:rPr>
              <a:t> son versiones previas de artículos científicos que los autores publican antes de que sean revisados por pares y aceptados para su publicación en una revista. </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1026" name="Picture 2" descr="Preprints: What you need to know before posting your work">
            <a:extLst>
              <a:ext uri="{FF2B5EF4-FFF2-40B4-BE49-F238E27FC236}">
                <a16:creationId xmlns:a16="http://schemas.microsoft.com/office/drawing/2014/main" id="{7745C8EE-6DC5-4601-850E-1818935E4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12" y="2293738"/>
            <a:ext cx="47625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66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rgbClr val="33CC99"/>
                </a:solidFill>
                <a:latin typeface="Work Sans Light"/>
                <a:ea typeface="Work Sans Light"/>
                <a:cs typeface="Work Sans Light"/>
                <a:sym typeface="Work Sans Light"/>
              </a:rPr>
              <a:t>¿CÓMO SE CONSTRUYE CULTURA?</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9" name="Imagen 8">
            <a:extLst>
              <a:ext uri="{FF2B5EF4-FFF2-40B4-BE49-F238E27FC236}">
                <a16:creationId xmlns:a16="http://schemas.microsoft.com/office/drawing/2014/main" id="{E321491F-1CBA-4503-A38C-209F386A4913}"/>
              </a:ext>
            </a:extLst>
          </p:cNvPr>
          <p:cNvPicPr>
            <a:picLocks noChangeAspect="1"/>
          </p:cNvPicPr>
          <p:nvPr/>
        </p:nvPicPr>
        <p:blipFill>
          <a:blip r:embed="rId6"/>
          <a:stretch>
            <a:fillRect/>
          </a:stretch>
        </p:blipFill>
        <p:spPr>
          <a:xfrm>
            <a:off x="3281355" y="2325532"/>
            <a:ext cx="5629289" cy="324218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5912826"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¿CÓMO SE UTILIZAN LOS PRE-PRINTS?</a:t>
            </a:r>
            <a:endParaRPr lang="es-MX"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4" y="2022500"/>
            <a:ext cx="3888719" cy="286228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En la comunidad científica, los </a:t>
            </a:r>
            <a:r>
              <a:rPr lang="es-MX" sz="2000" dirty="0" err="1">
                <a:solidFill>
                  <a:srgbClr val="262626"/>
                </a:solidFill>
                <a:latin typeface="Work Sans"/>
                <a:ea typeface="Work Sans"/>
                <a:cs typeface="Work Sans"/>
                <a:sym typeface="Work Sans"/>
              </a:rPr>
              <a:t>pre-prints</a:t>
            </a:r>
            <a:r>
              <a:rPr lang="es-MX" sz="2000" dirty="0">
                <a:solidFill>
                  <a:srgbClr val="262626"/>
                </a:solidFill>
                <a:latin typeface="Work Sans"/>
                <a:ea typeface="Work Sans"/>
                <a:cs typeface="Work Sans"/>
                <a:sym typeface="Work Sans"/>
              </a:rPr>
              <a:t> se utilizan para compartir investigaciones de manera temprana, permitiendo a otros investigadores leer y comentar sobre el trabajo antes de que sea publicado oficialmente. </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1026" name="Picture 2" descr="Preprints: What you need to know before posting your work">
            <a:extLst>
              <a:ext uri="{FF2B5EF4-FFF2-40B4-BE49-F238E27FC236}">
                <a16:creationId xmlns:a16="http://schemas.microsoft.com/office/drawing/2014/main" id="{7745C8EE-6DC5-4601-850E-1818935E4E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2412" y="2293738"/>
            <a:ext cx="476250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852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a:stretch/>
        </p:blipFill>
        <p:spPr>
          <a:xfrm>
            <a:off x="5162" y="2926682"/>
            <a:ext cx="1955221" cy="3954379"/>
          </a:xfrm>
          <a:prstGeom prst="rect">
            <a:avLst/>
          </a:prstGeom>
          <a:noFill/>
          <a:ln>
            <a:noFill/>
          </a:ln>
        </p:spPr>
      </p:pic>
      <p:sp>
        <p:nvSpPr>
          <p:cNvPr id="136" name="Google Shape;136;p6"/>
          <p:cNvSpPr/>
          <p:nvPr/>
        </p:nvSpPr>
        <p:spPr>
          <a:xfrm>
            <a:off x="914400" y="1965156"/>
            <a:ext cx="3153889" cy="3954379"/>
          </a:xfrm>
          <a:prstGeom prst="rect">
            <a:avLst/>
          </a:prstGeom>
          <a:solidFill>
            <a:srgbClr val="33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8" name="Google Shape;138;p6"/>
          <p:cNvPicPr preferRelativeResize="0"/>
          <p:nvPr/>
        </p:nvPicPr>
        <p:blipFill rotWithShape="1">
          <a:blip r:embed="rId4">
            <a:alphaModFix/>
          </a:blip>
          <a:srcRect/>
          <a:stretch/>
        </p:blipFill>
        <p:spPr>
          <a:xfrm>
            <a:off x="0" y="0"/>
            <a:ext cx="12192000" cy="923925"/>
          </a:xfrm>
          <a:prstGeom prst="rect">
            <a:avLst/>
          </a:prstGeom>
          <a:noFill/>
          <a:ln>
            <a:noFill/>
          </a:ln>
        </p:spPr>
      </p:pic>
      <p:pic>
        <p:nvPicPr>
          <p:cNvPr id="139" name="Google Shape;139;p6" descr="Icono&#10;&#10;Descripción generada automáticamente"/>
          <p:cNvPicPr preferRelativeResize="0"/>
          <p:nvPr/>
        </p:nvPicPr>
        <p:blipFill rotWithShape="1">
          <a:blip r:embed="rId5">
            <a:alphaModFix/>
          </a:blip>
          <a:srcRect/>
          <a:stretch/>
        </p:blipFill>
        <p:spPr>
          <a:xfrm>
            <a:off x="9011" y="0"/>
            <a:ext cx="1171575" cy="923925"/>
          </a:xfrm>
          <a:prstGeom prst="rect">
            <a:avLst/>
          </a:prstGeom>
          <a:noFill/>
          <a:ln>
            <a:noFill/>
          </a:ln>
        </p:spPr>
      </p:pic>
      <p:sp>
        <p:nvSpPr>
          <p:cNvPr id="140" name="Google Shape;140;p6"/>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¿DÓNDE ENCUENTRO PRE-PRINTS?</a:t>
            </a:r>
            <a:endParaRPr sz="1400" dirty="0">
              <a:solidFill>
                <a:schemeClr val="lt1"/>
              </a:solidFill>
              <a:latin typeface="Work Sans Light"/>
              <a:ea typeface="Work Sans Light"/>
              <a:cs typeface="Work Sans Light"/>
              <a:sym typeface="Work Sans Light"/>
            </a:endParaRPr>
          </a:p>
        </p:txBody>
      </p:sp>
      <p:sp>
        <p:nvSpPr>
          <p:cNvPr id="141" name="Google Shape;141;p6"/>
          <p:cNvSpPr txBox="1"/>
          <p:nvPr/>
        </p:nvSpPr>
        <p:spPr>
          <a:xfrm>
            <a:off x="1277586" y="2518719"/>
            <a:ext cx="2427516" cy="3046948"/>
          </a:xfrm>
          <a:prstGeom prst="rect">
            <a:avLst/>
          </a:prstGeom>
          <a:noFill/>
          <a:ln>
            <a:noFill/>
          </a:ln>
        </p:spPr>
        <p:txBody>
          <a:bodyPr spcFirstLastPara="1" wrap="square" lIns="91425" tIns="45700" rIns="91425" bIns="45700" anchor="t" anchorCtr="0">
            <a:spAutoFit/>
          </a:bodyPr>
          <a:lstStyle/>
          <a:p>
            <a:pPr lvl="0"/>
            <a:r>
              <a:rPr lang="es-MX" sz="1600" dirty="0">
                <a:solidFill>
                  <a:schemeClr val="lt1"/>
                </a:solidFill>
                <a:latin typeface="Work Sans SemiBold"/>
                <a:ea typeface="Work Sans SemiBold"/>
                <a:cs typeface="Work Sans SemiBold"/>
                <a:sym typeface="Work Sans SemiBold"/>
              </a:rPr>
              <a:t>Es importante mencionar que algunos editores y revistas no aceptan el uso de </a:t>
            </a:r>
            <a:r>
              <a:rPr lang="es-MX" sz="1600" dirty="0" err="1">
                <a:solidFill>
                  <a:schemeClr val="lt1"/>
                </a:solidFill>
                <a:latin typeface="Work Sans SemiBold"/>
                <a:ea typeface="Work Sans SemiBold"/>
                <a:cs typeface="Work Sans SemiBold"/>
                <a:sym typeface="Work Sans SemiBold"/>
              </a:rPr>
              <a:t>pre-prints</a:t>
            </a:r>
            <a:r>
              <a:rPr lang="es-MX" sz="1600" dirty="0">
                <a:solidFill>
                  <a:schemeClr val="lt1"/>
                </a:solidFill>
                <a:latin typeface="Work Sans SemiBold"/>
                <a:ea typeface="Work Sans SemiBold"/>
                <a:cs typeface="Work Sans SemiBold"/>
                <a:sym typeface="Work Sans SemiBold"/>
              </a:rPr>
              <a:t> como referencia para la revisión por pares, es importante chequear las políticas de la revista a la cual se desea enviar el trabajo.</a:t>
            </a:r>
            <a:endParaRPr sz="1600" dirty="0"/>
          </a:p>
        </p:txBody>
      </p:sp>
      <p:sp>
        <p:nvSpPr>
          <p:cNvPr id="144" name="Google Shape;144;p6"/>
          <p:cNvSpPr txBox="1"/>
          <p:nvPr/>
        </p:nvSpPr>
        <p:spPr>
          <a:xfrm>
            <a:off x="914400" y="1441936"/>
            <a:ext cx="8855242" cy="307736"/>
          </a:xfrm>
          <a:prstGeom prst="rect">
            <a:avLst/>
          </a:prstGeom>
          <a:noFill/>
          <a:ln>
            <a:noFill/>
          </a:ln>
        </p:spPr>
        <p:txBody>
          <a:bodyPr spcFirstLastPara="1" wrap="square" lIns="91425" tIns="45700" rIns="91425" bIns="45700" anchor="t" anchorCtr="0">
            <a:spAutoFit/>
          </a:bodyPr>
          <a:lstStyle/>
          <a:p>
            <a:pPr lvl="0"/>
            <a:r>
              <a:rPr lang="es-MX" dirty="0">
                <a:solidFill>
                  <a:srgbClr val="1A1A1A"/>
                </a:solidFill>
                <a:latin typeface="Work Sans Light"/>
                <a:ea typeface="Work Sans Light"/>
                <a:cs typeface="Work Sans Light"/>
                <a:sym typeface="Work Sans Light"/>
              </a:rPr>
              <a:t>Hay varios servidores de </a:t>
            </a:r>
            <a:r>
              <a:rPr lang="es-MX" dirty="0" err="1">
                <a:solidFill>
                  <a:srgbClr val="1A1A1A"/>
                </a:solidFill>
                <a:latin typeface="Work Sans Light"/>
                <a:ea typeface="Work Sans Light"/>
                <a:cs typeface="Work Sans Light"/>
                <a:sym typeface="Work Sans Light"/>
              </a:rPr>
              <a:t>pre-print</a:t>
            </a:r>
            <a:r>
              <a:rPr lang="es-MX" dirty="0">
                <a:solidFill>
                  <a:srgbClr val="1A1A1A"/>
                </a:solidFill>
                <a:latin typeface="Work Sans Light"/>
                <a:ea typeface="Work Sans Light"/>
                <a:cs typeface="Work Sans Light"/>
                <a:sym typeface="Work Sans Light"/>
              </a:rPr>
              <a:t> en diferentes áreas de investigación</a:t>
            </a:r>
            <a:endParaRPr sz="1400" dirty="0">
              <a:solidFill>
                <a:schemeClr val="dk1"/>
              </a:solidFill>
              <a:latin typeface="Calibri"/>
              <a:ea typeface="Calibri"/>
              <a:cs typeface="Calibri"/>
              <a:sym typeface="Calibri"/>
            </a:endParaRPr>
          </a:p>
        </p:txBody>
      </p:sp>
      <p:pic>
        <p:nvPicPr>
          <p:cNvPr id="2050" name="Picture 2" descr="https://miro.medium.com/max/700/1*6xg-0fcUtAWU98eGdkPH4A.jpeg">
            <a:extLst>
              <a:ext uri="{FF2B5EF4-FFF2-40B4-BE49-F238E27FC236}">
                <a16:creationId xmlns:a16="http://schemas.microsoft.com/office/drawing/2014/main" id="{23AB8582-E641-4423-8FC7-1CC40F9EF0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0100" y="1965156"/>
            <a:ext cx="6868648" cy="395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83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rgbClr val="33CC99"/>
                </a:solidFill>
                <a:latin typeface="Work Sans Light"/>
                <a:ea typeface="Work Sans Light"/>
                <a:cs typeface="Work Sans Light"/>
                <a:sym typeface="Work Sans Light"/>
              </a:rPr>
              <a:t>VENTAJAS DE LOS PRE-PRINTS</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3" name="Google Shape;153;p7"/>
          <p:cNvSpPr txBox="1"/>
          <p:nvPr/>
        </p:nvSpPr>
        <p:spPr>
          <a:xfrm>
            <a:off x="1612107" y="1250452"/>
            <a:ext cx="8855242" cy="307736"/>
          </a:xfrm>
          <a:prstGeom prst="rect">
            <a:avLst/>
          </a:prstGeom>
          <a:noFill/>
          <a:ln>
            <a:noFill/>
          </a:ln>
        </p:spPr>
        <p:txBody>
          <a:bodyPr spcFirstLastPara="1" wrap="square" lIns="91425" tIns="45700" rIns="91425" bIns="45700" anchor="t" anchorCtr="0">
            <a:spAutoFit/>
          </a:bodyPr>
          <a:lstStyle/>
          <a:p>
            <a:pPr lvl="0"/>
            <a:r>
              <a:rPr lang="es-CL" dirty="0">
                <a:solidFill>
                  <a:srgbClr val="1A1A1A"/>
                </a:solidFill>
                <a:latin typeface="Work Sans Light"/>
                <a:ea typeface="Work Sans Light"/>
                <a:cs typeface="Work Sans Light"/>
                <a:sym typeface="Work Sans Light"/>
              </a:rPr>
              <a:t>LINK: </a:t>
            </a:r>
            <a:r>
              <a:rPr lang="es-CL" dirty="0">
                <a:solidFill>
                  <a:srgbClr val="1A1A1A"/>
                </a:solidFill>
                <a:latin typeface="Work Sans Light"/>
                <a:ea typeface="Work Sans Light"/>
                <a:cs typeface="Work Sans Light"/>
                <a:sym typeface="Work Sans Light"/>
                <a:hlinkClick r:id="rId6"/>
              </a:rPr>
              <a:t>https://v2.sherpa.ac.uk/romeo/</a:t>
            </a:r>
            <a:r>
              <a:rPr lang="es-CL" dirty="0">
                <a:solidFill>
                  <a:srgbClr val="1A1A1A"/>
                </a:solidFill>
                <a:latin typeface="Work Sans Light"/>
                <a:ea typeface="Work Sans Light"/>
                <a:cs typeface="Work Sans Light"/>
                <a:sym typeface="Work Sans Light"/>
              </a:rPr>
              <a:t> </a:t>
            </a:r>
            <a:endParaRPr sz="1400" dirty="0">
              <a:solidFill>
                <a:schemeClr val="dk1"/>
              </a:solidFill>
              <a:latin typeface="Calibri"/>
              <a:ea typeface="Calibri"/>
              <a:cs typeface="Calibri"/>
              <a:sym typeface="Calibri"/>
            </a:endParaRPr>
          </a:p>
        </p:txBody>
      </p:sp>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2103715"/>
            <a:ext cx="8255180" cy="1200329"/>
          </a:xfrm>
          <a:prstGeom prst="rect">
            <a:avLst/>
          </a:prstGeom>
          <a:noFill/>
        </p:spPr>
        <p:txBody>
          <a:bodyPr wrap="square" rtlCol="0">
            <a:spAutoFit/>
          </a:bodyPr>
          <a:lstStyle/>
          <a:p>
            <a:pPr marL="285750" indent="-285750" algn="just">
              <a:buFont typeface="Arial" panose="020B0604020202020204" pitchFamily="34" charset="0"/>
              <a:buChar char="•"/>
            </a:pPr>
            <a:r>
              <a:rPr lang="es-MX" sz="1800" dirty="0">
                <a:latin typeface="Work Sans Light" panose="020B0604020202020204" charset="0"/>
              </a:rPr>
              <a:t>Compartir investigaciones de manera temprana</a:t>
            </a:r>
          </a:p>
          <a:p>
            <a:pPr marL="285750" indent="-285750" algn="just">
              <a:buFont typeface="Arial" panose="020B0604020202020204" pitchFamily="34" charset="0"/>
              <a:buChar char="•"/>
            </a:pPr>
            <a:r>
              <a:rPr lang="es-MX" sz="1800" dirty="0">
                <a:latin typeface="Work Sans Light" panose="020B0604020202020204" charset="0"/>
              </a:rPr>
              <a:t>Recibir comentarios valiosos</a:t>
            </a:r>
          </a:p>
          <a:p>
            <a:pPr marL="285750" indent="-285750" algn="just">
              <a:buFont typeface="Arial" panose="020B0604020202020204" pitchFamily="34" charset="0"/>
              <a:buChar char="•"/>
            </a:pPr>
            <a:r>
              <a:rPr lang="es-MX" sz="1800" dirty="0">
                <a:latin typeface="Work Sans Light" panose="020B0604020202020204" charset="0"/>
              </a:rPr>
              <a:t>Recibir reconocimiento y crédito temprano</a:t>
            </a:r>
          </a:p>
          <a:p>
            <a:pPr marL="285750" indent="-285750" algn="just">
              <a:buFont typeface="Arial" panose="020B0604020202020204" pitchFamily="34" charset="0"/>
              <a:buChar char="•"/>
            </a:pPr>
            <a:r>
              <a:rPr lang="es-MX" sz="1800" dirty="0">
                <a:latin typeface="Work Sans Light" panose="020B0604020202020204" charset="0"/>
              </a:rPr>
              <a:t>Mayor transparencia y reproducibilidad</a:t>
            </a:r>
            <a:endParaRPr lang="es-CL" sz="1800" dirty="0">
              <a:latin typeface="Work Sans Light" panose="020B0604020202020204" charset="0"/>
            </a:endParaRPr>
          </a:p>
        </p:txBody>
      </p:sp>
      <p:sp>
        <p:nvSpPr>
          <p:cNvPr id="3" name="Rectángulo: esquinas redondeadas 2">
            <a:extLst>
              <a:ext uri="{FF2B5EF4-FFF2-40B4-BE49-F238E27FC236}">
                <a16:creationId xmlns:a16="http://schemas.microsoft.com/office/drawing/2014/main" id="{ED477978-C30E-4D42-AD8E-CA02F8474E75}"/>
              </a:ext>
            </a:extLst>
          </p:cNvPr>
          <p:cNvSpPr/>
          <p:nvPr/>
        </p:nvSpPr>
        <p:spPr>
          <a:xfrm>
            <a:off x="4745831" y="4086225"/>
            <a:ext cx="2700338" cy="8286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¿DESAFÍOS?</a:t>
            </a:r>
          </a:p>
        </p:txBody>
      </p:sp>
    </p:spTree>
    <p:extLst>
      <p:ext uri="{BB962C8B-B14F-4D97-AF65-F5344CB8AC3E}">
        <p14:creationId xmlns:p14="http://schemas.microsoft.com/office/powerpoint/2010/main" val="1417962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028637"/>
            <a:ext cx="5342021" cy="2800726"/>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¿Cuál es el proceso para publicar un </a:t>
            </a:r>
            <a:r>
              <a:rPr lang="es-MX" sz="4400" dirty="0" err="1">
                <a:solidFill>
                  <a:srgbClr val="33CC99"/>
                </a:solidFill>
                <a:latin typeface="Work Sans SemiBold"/>
                <a:ea typeface="Work Sans SemiBold"/>
                <a:cs typeface="Work Sans SemiBold"/>
                <a:sym typeface="Work Sans SemiBold"/>
              </a:rPr>
              <a:t>pre-print</a:t>
            </a:r>
            <a:r>
              <a:rPr lang="es-MX" sz="4400" dirty="0">
                <a:solidFill>
                  <a:srgbClr val="33CC99"/>
                </a:solidFill>
                <a:latin typeface="Work Sans SemiBold"/>
                <a:ea typeface="Work Sans SemiBold"/>
                <a:cs typeface="Work Sans SemiBold"/>
                <a:sym typeface="Work Sans SemiBold"/>
              </a:rPr>
              <a:t>?</a:t>
            </a:r>
          </a:p>
        </p:txBody>
      </p:sp>
    </p:spTree>
    <p:extLst>
      <p:ext uri="{BB962C8B-B14F-4D97-AF65-F5344CB8AC3E}">
        <p14:creationId xmlns:p14="http://schemas.microsoft.com/office/powerpoint/2010/main" val="2068729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dirty="0">
                <a:solidFill>
                  <a:srgbClr val="33CC99"/>
                </a:solidFill>
                <a:latin typeface="Work Sans Light"/>
                <a:ea typeface="Work Sans Light"/>
                <a:cs typeface="Work Sans Light"/>
                <a:sym typeface="Work Sans Light"/>
              </a:rPr>
              <a:t>CÓMO PUBLICAR UN</a:t>
            </a:r>
            <a:r>
              <a:rPr lang="es-CL" sz="1400" dirty="0">
                <a:solidFill>
                  <a:srgbClr val="33CC99"/>
                </a:solidFill>
                <a:latin typeface="Work Sans Light"/>
                <a:ea typeface="Work Sans Light"/>
                <a:cs typeface="Work Sans Light"/>
                <a:sym typeface="Work Sans Light"/>
              </a:rPr>
              <a:t> PRE-PRINT</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3" name="Google Shape;153;p7"/>
          <p:cNvSpPr txBox="1"/>
          <p:nvPr/>
        </p:nvSpPr>
        <p:spPr>
          <a:xfrm>
            <a:off x="1612107" y="1250452"/>
            <a:ext cx="8855242" cy="307736"/>
          </a:xfrm>
          <a:prstGeom prst="rect">
            <a:avLst/>
          </a:prstGeom>
          <a:noFill/>
          <a:ln>
            <a:noFill/>
          </a:ln>
        </p:spPr>
        <p:txBody>
          <a:bodyPr spcFirstLastPara="1" wrap="square" lIns="91425" tIns="45700" rIns="91425" bIns="45700" anchor="t" anchorCtr="0">
            <a:spAutoFit/>
          </a:bodyPr>
          <a:lstStyle/>
          <a:p>
            <a:pPr lvl="0"/>
            <a:r>
              <a:rPr lang="es-MX" dirty="0"/>
              <a:t>El proceso para publicar un </a:t>
            </a:r>
            <a:r>
              <a:rPr lang="es-MX" dirty="0" err="1"/>
              <a:t>pre-print</a:t>
            </a:r>
            <a:r>
              <a:rPr lang="es-MX" dirty="0"/>
              <a:t> varía dependiendo del repositorio o plataforma en el que se publique</a:t>
            </a:r>
            <a:endParaRPr sz="1400" dirty="0">
              <a:solidFill>
                <a:schemeClr val="dk1"/>
              </a:solidFill>
              <a:latin typeface="Calibri"/>
              <a:ea typeface="Calibri"/>
              <a:cs typeface="Calibri"/>
              <a:sym typeface="Calibri"/>
            </a:endParaRPr>
          </a:p>
        </p:txBody>
      </p:sp>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2459504"/>
            <a:ext cx="8255180" cy="1938992"/>
          </a:xfrm>
          <a:prstGeom prst="rect">
            <a:avLst/>
          </a:prstGeom>
          <a:noFill/>
        </p:spPr>
        <p:txBody>
          <a:bodyPr wrap="square" rtlCol="0">
            <a:spAutoFit/>
          </a:bodyPr>
          <a:lstStyle/>
          <a:p>
            <a:pPr marL="285750" indent="-285750" algn="just">
              <a:buFont typeface="Arial" panose="020B0604020202020204" pitchFamily="34" charset="0"/>
              <a:buChar char="•"/>
            </a:pPr>
            <a:r>
              <a:rPr lang="es-MX" sz="2000" dirty="0">
                <a:latin typeface="Work Sans Light" panose="020B0604020202020204" charset="0"/>
              </a:rPr>
              <a:t>Preparar el manuscrito</a:t>
            </a:r>
          </a:p>
          <a:p>
            <a:pPr marL="285750" indent="-285750" algn="just">
              <a:buFont typeface="Arial" panose="020B0604020202020204" pitchFamily="34" charset="0"/>
              <a:buChar char="•"/>
            </a:pPr>
            <a:r>
              <a:rPr lang="es-MX" sz="2000" dirty="0">
                <a:latin typeface="Work Sans Light" panose="020B0604020202020204" charset="0"/>
              </a:rPr>
              <a:t>Enviar el manuscrito al repositorio o plataforma de </a:t>
            </a:r>
            <a:r>
              <a:rPr lang="es-MX" sz="2000" dirty="0" err="1">
                <a:latin typeface="Work Sans Light" panose="020B0604020202020204" charset="0"/>
              </a:rPr>
              <a:t>pre-prints</a:t>
            </a:r>
            <a:endParaRPr lang="es-MX" sz="2000" dirty="0">
              <a:latin typeface="Work Sans Light" panose="020B0604020202020204" charset="0"/>
            </a:endParaRPr>
          </a:p>
          <a:p>
            <a:pPr marL="285750" indent="-285750" algn="just">
              <a:buFont typeface="Arial" panose="020B0604020202020204" pitchFamily="34" charset="0"/>
              <a:buChar char="•"/>
            </a:pPr>
            <a:r>
              <a:rPr lang="es-MX" sz="2000" dirty="0">
                <a:latin typeface="Work Sans Light" panose="020B0604020202020204" charset="0"/>
              </a:rPr>
              <a:t>Revisión por pares</a:t>
            </a:r>
          </a:p>
          <a:p>
            <a:pPr marL="285750" indent="-285750" algn="just">
              <a:buFont typeface="Arial" panose="020B0604020202020204" pitchFamily="34" charset="0"/>
              <a:buChar char="•"/>
            </a:pPr>
            <a:r>
              <a:rPr lang="es-MX" sz="2000" dirty="0">
                <a:latin typeface="Work Sans Light" panose="020B0604020202020204" charset="0"/>
              </a:rPr>
              <a:t>Publicación</a:t>
            </a:r>
          </a:p>
          <a:p>
            <a:pPr marL="285750" indent="-285750" algn="just">
              <a:buFont typeface="Arial" panose="020B0604020202020204" pitchFamily="34" charset="0"/>
              <a:buChar char="•"/>
            </a:pPr>
            <a:r>
              <a:rPr lang="es-MX" sz="2000" dirty="0">
                <a:latin typeface="Work Sans Light" panose="020B0604020202020204" charset="0"/>
              </a:rPr>
              <a:t>Difusión</a:t>
            </a:r>
          </a:p>
          <a:p>
            <a:pPr marL="285750" indent="-285750" algn="just">
              <a:buFont typeface="Arial" panose="020B0604020202020204" pitchFamily="34" charset="0"/>
              <a:buChar char="•"/>
            </a:pPr>
            <a:r>
              <a:rPr lang="es-MX" sz="2000" dirty="0">
                <a:latin typeface="Work Sans Light" panose="020B0604020202020204" charset="0"/>
              </a:rPr>
              <a:t>Revisión y actualización</a:t>
            </a:r>
            <a:endParaRPr lang="es-CL" sz="2000" dirty="0">
              <a:latin typeface="Work Sans Light" panose="020B0604020202020204" charset="0"/>
            </a:endParaRPr>
          </a:p>
        </p:txBody>
      </p:sp>
    </p:spTree>
    <p:extLst>
      <p:ext uri="{BB962C8B-B14F-4D97-AF65-F5344CB8AC3E}">
        <p14:creationId xmlns:p14="http://schemas.microsoft.com/office/powerpoint/2010/main" val="25036669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3044299"/>
            <a:ext cx="5342021" cy="769401"/>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¿Y los </a:t>
            </a:r>
            <a:r>
              <a:rPr lang="es-MX" sz="4400" dirty="0" err="1">
                <a:solidFill>
                  <a:srgbClr val="33CC99"/>
                </a:solidFill>
                <a:latin typeface="Work Sans SemiBold"/>
                <a:ea typeface="Work Sans SemiBold"/>
                <a:cs typeface="Work Sans SemiBold"/>
                <a:sym typeface="Work Sans SemiBold"/>
              </a:rPr>
              <a:t>post-print</a:t>
            </a:r>
            <a:r>
              <a:rPr lang="es-MX" sz="4400" dirty="0">
                <a:solidFill>
                  <a:srgbClr val="33CC99"/>
                </a:solidFill>
                <a:latin typeface="Work Sans SemiBold"/>
                <a:ea typeface="Work Sans SemiBold"/>
                <a:cs typeface="Work Sans SemiBold"/>
                <a:sym typeface="Work Sans SemiBold"/>
              </a:rPr>
              <a:t>?</a:t>
            </a:r>
          </a:p>
        </p:txBody>
      </p:sp>
    </p:spTree>
    <p:extLst>
      <p:ext uri="{BB962C8B-B14F-4D97-AF65-F5344CB8AC3E}">
        <p14:creationId xmlns:p14="http://schemas.microsoft.com/office/powerpoint/2010/main" val="4219206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dirty="0">
                <a:solidFill>
                  <a:srgbClr val="33CC99"/>
                </a:solidFill>
                <a:latin typeface="Work Sans Light"/>
                <a:ea typeface="Work Sans Light"/>
                <a:cs typeface="Work Sans Light"/>
                <a:sym typeface="Work Sans Light"/>
              </a:rPr>
              <a:t>QUÉ ES UN</a:t>
            </a:r>
            <a:r>
              <a:rPr lang="es-CL" sz="1400" dirty="0">
                <a:solidFill>
                  <a:srgbClr val="33CC99"/>
                </a:solidFill>
                <a:latin typeface="Work Sans Light"/>
                <a:ea typeface="Work Sans Light"/>
                <a:cs typeface="Work Sans Light"/>
                <a:sym typeface="Work Sans Light"/>
              </a:rPr>
              <a:t> POST-PRINT</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3131017"/>
            <a:ext cx="8255180" cy="1631216"/>
          </a:xfrm>
          <a:prstGeom prst="rect">
            <a:avLst/>
          </a:prstGeom>
          <a:noFill/>
        </p:spPr>
        <p:txBody>
          <a:bodyPr wrap="square" rtlCol="0">
            <a:spAutoFit/>
          </a:bodyPr>
          <a:lstStyle/>
          <a:p>
            <a:pPr algn="just"/>
            <a:r>
              <a:rPr lang="es-MX" sz="2000" dirty="0">
                <a:latin typeface="Work Sans Light" panose="020B0604020202020204" charset="0"/>
              </a:rPr>
              <a:t>El </a:t>
            </a:r>
            <a:r>
              <a:rPr lang="es-MX" sz="2000" dirty="0" err="1">
                <a:latin typeface="Work Sans Light" panose="020B0604020202020204" charset="0"/>
              </a:rPr>
              <a:t>post-print</a:t>
            </a:r>
            <a:r>
              <a:rPr lang="es-MX" sz="2000" dirty="0">
                <a:latin typeface="Work Sans Light" panose="020B0604020202020204" charset="0"/>
              </a:rPr>
              <a:t> es el manuscrito final de un artículo científico, después de haber sido revisado y aceptado para su publicación en una revista. Incluye todas las correcciones y modificaciones realizadas por los revisores y el editor, pero no tiene el formato y diseño final de la versión publicada.</a:t>
            </a:r>
            <a:endParaRPr lang="es-CL" sz="2000" dirty="0">
              <a:latin typeface="Work Sans Light" panose="020B0604020202020204" charset="0"/>
            </a:endParaRPr>
          </a:p>
        </p:txBody>
      </p:sp>
    </p:spTree>
    <p:extLst>
      <p:ext uri="{BB962C8B-B14F-4D97-AF65-F5344CB8AC3E}">
        <p14:creationId xmlns:p14="http://schemas.microsoft.com/office/powerpoint/2010/main" val="2526629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367191"/>
            <a:ext cx="5342021" cy="2123618"/>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¿Qué es la revisión por pares abierta?</a:t>
            </a:r>
          </a:p>
        </p:txBody>
      </p:sp>
    </p:spTree>
    <p:extLst>
      <p:ext uri="{BB962C8B-B14F-4D97-AF65-F5344CB8AC3E}">
        <p14:creationId xmlns:p14="http://schemas.microsoft.com/office/powerpoint/2010/main" val="6076739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OPEN PEER REVIEW</a:t>
            </a:r>
            <a:endParaRPr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071821"/>
            <a:ext cx="3888719" cy="2554505"/>
          </a:xfrm>
          <a:prstGeom prst="rect">
            <a:avLst/>
          </a:prstGeom>
          <a:noFill/>
          <a:ln>
            <a:noFill/>
          </a:ln>
        </p:spPr>
        <p:txBody>
          <a:bodyPr spcFirstLastPara="1" wrap="square" lIns="91425" tIns="45700" rIns="91425" bIns="45700" anchor="t" anchorCtr="0">
            <a:spAutoFit/>
          </a:bodyPr>
          <a:lstStyle/>
          <a:p>
            <a:pPr lvl="0"/>
            <a:r>
              <a:rPr lang="es-MX" sz="1600" dirty="0">
                <a:solidFill>
                  <a:srgbClr val="262626"/>
                </a:solidFill>
                <a:latin typeface="Work Sans"/>
                <a:ea typeface="Work Sans"/>
                <a:cs typeface="Work Sans"/>
                <a:sym typeface="Work Sans"/>
              </a:rPr>
              <a:t>La revisión por pares abierta es un proceso de revisión en el cual los autores, revisores y editores comparten el manuscrito revisado y los comentarios de revisión con el público. Es una forma de hacer transparente el proceso de revisión y permitir que otros investigadores puedan aprender de los comentarios y sugerencias dadas</a:t>
            </a:r>
            <a:r>
              <a:rPr lang="es-CL" sz="1600" dirty="0">
                <a:solidFill>
                  <a:srgbClr val="262626"/>
                </a:solidFill>
                <a:latin typeface="Work Sans"/>
                <a:ea typeface="Work Sans"/>
                <a:cs typeface="Work Sans"/>
                <a:sym typeface="Work Sans"/>
              </a:rPr>
              <a:t>.</a:t>
            </a:r>
            <a:endParaRPr sz="16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4098" name="Picture 2" descr="Is Open Peer Review Good Enough? - Enago Academy">
            <a:extLst>
              <a:ext uri="{FF2B5EF4-FFF2-40B4-BE49-F238E27FC236}">
                <a16:creationId xmlns:a16="http://schemas.microsoft.com/office/drawing/2014/main" id="{2286B61A-E202-4BFA-BE1B-12DF7662EF7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2944" y="2616249"/>
            <a:ext cx="580143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5844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a:stretch/>
        </p:blipFill>
        <p:spPr>
          <a:xfrm>
            <a:off x="5162" y="2926682"/>
            <a:ext cx="1955221" cy="3954379"/>
          </a:xfrm>
          <a:prstGeom prst="rect">
            <a:avLst/>
          </a:prstGeom>
          <a:noFill/>
          <a:ln>
            <a:noFill/>
          </a:ln>
        </p:spPr>
      </p:pic>
      <p:sp>
        <p:nvSpPr>
          <p:cNvPr id="136" name="Google Shape;136;p6"/>
          <p:cNvSpPr/>
          <p:nvPr/>
        </p:nvSpPr>
        <p:spPr>
          <a:xfrm>
            <a:off x="914400" y="1965156"/>
            <a:ext cx="10000014" cy="3954379"/>
          </a:xfrm>
          <a:prstGeom prst="rect">
            <a:avLst/>
          </a:prstGeom>
          <a:solidFill>
            <a:srgbClr val="33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8" name="Google Shape;138;p6"/>
          <p:cNvPicPr preferRelativeResize="0"/>
          <p:nvPr/>
        </p:nvPicPr>
        <p:blipFill rotWithShape="1">
          <a:blip r:embed="rId4">
            <a:alphaModFix/>
          </a:blip>
          <a:srcRect/>
          <a:stretch/>
        </p:blipFill>
        <p:spPr>
          <a:xfrm>
            <a:off x="0" y="0"/>
            <a:ext cx="12192000" cy="923925"/>
          </a:xfrm>
          <a:prstGeom prst="rect">
            <a:avLst/>
          </a:prstGeom>
          <a:noFill/>
          <a:ln>
            <a:noFill/>
          </a:ln>
        </p:spPr>
      </p:pic>
      <p:pic>
        <p:nvPicPr>
          <p:cNvPr id="139" name="Google Shape;139;p6" descr="Icono&#10;&#10;Descripción generada automáticamente"/>
          <p:cNvPicPr preferRelativeResize="0"/>
          <p:nvPr/>
        </p:nvPicPr>
        <p:blipFill rotWithShape="1">
          <a:blip r:embed="rId5">
            <a:alphaModFix/>
          </a:blip>
          <a:srcRect/>
          <a:stretch/>
        </p:blipFill>
        <p:spPr>
          <a:xfrm>
            <a:off x="9011" y="0"/>
            <a:ext cx="1171575" cy="923925"/>
          </a:xfrm>
          <a:prstGeom prst="rect">
            <a:avLst/>
          </a:prstGeom>
          <a:noFill/>
          <a:ln>
            <a:noFill/>
          </a:ln>
        </p:spPr>
      </p:pic>
      <p:sp>
        <p:nvSpPr>
          <p:cNvPr id="140" name="Google Shape;140;p6"/>
          <p:cNvSpPr txBox="1"/>
          <p:nvPr/>
        </p:nvSpPr>
        <p:spPr>
          <a:xfrm>
            <a:off x="1030899" y="308073"/>
            <a:ext cx="5927114"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¿DÓNDE ENCUENTRO PLATAFORMAS DE OPEN PEER REVIEWS?</a:t>
            </a:r>
            <a:endParaRPr sz="1400" dirty="0">
              <a:solidFill>
                <a:schemeClr val="lt1"/>
              </a:solidFill>
              <a:latin typeface="Work Sans Light"/>
              <a:ea typeface="Work Sans Light"/>
              <a:cs typeface="Work Sans Light"/>
              <a:sym typeface="Work Sans Light"/>
            </a:endParaRPr>
          </a:p>
        </p:txBody>
      </p:sp>
      <p:sp>
        <p:nvSpPr>
          <p:cNvPr id="141" name="Google Shape;141;p6"/>
          <p:cNvSpPr txBox="1"/>
          <p:nvPr/>
        </p:nvSpPr>
        <p:spPr>
          <a:xfrm>
            <a:off x="1277586" y="2172650"/>
            <a:ext cx="9636828" cy="3539390"/>
          </a:xfrm>
          <a:prstGeom prst="rect">
            <a:avLst/>
          </a:prstGeom>
          <a:noFill/>
          <a:ln>
            <a:noFill/>
          </a:ln>
        </p:spPr>
        <p:txBody>
          <a:bodyPr spcFirstLastPara="1" wrap="square" lIns="91425" tIns="45700" rIns="91425" bIns="45700" anchor="t" anchorCtr="0">
            <a:spAutoFit/>
          </a:bodyPr>
          <a:lstStyle/>
          <a:p>
            <a:pPr lvl="0"/>
            <a:r>
              <a:rPr lang="es-MX" sz="1600" b="1" dirty="0">
                <a:solidFill>
                  <a:schemeClr val="lt1"/>
                </a:solidFill>
                <a:latin typeface="Work Sans SemiBold"/>
                <a:ea typeface="Work Sans SemiBold"/>
                <a:cs typeface="Work Sans SemiBold"/>
                <a:sym typeface="Work Sans SemiBold"/>
              </a:rPr>
              <a:t>F1000Research</a:t>
            </a:r>
            <a:r>
              <a:rPr lang="es-MX" sz="1600" dirty="0">
                <a:solidFill>
                  <a:schemeClr val="lt1"/>
                </a:solidFill>
                <a:latin typeface="Work Sans SemiBold"/>
                <a:ea typeface="Work Sans SemiBold"/>
                <a:cs typeface="Work Sans SemiBold"/>
                <a:sym typeface="Work Sans SemiBold"/>
              </a:rPr>
              <a:t>: es una plataforma de publicación en acceso abierto que utiliza un proceso de revisión por pares abierto. Los manuscritos son revisados por pares y los comentarios y revisiones son compartidos públicamente junto con el artículo publicado.</a:t>
            </a:r>
          </a:p>
          <a:p>
            <a:pPr lvl="0"/>
            <a:endParaRPr lang="es-MX" sz="1600" dirty="0">
              <a:solidFill>
                <a:schemeClr val="lt1"/>
              </a:solidFill>
              <a:latin typeface="Work Sans SemiBold"/>
              <a:ea typeface="Work Sans SemiBold"/>
              <a:cs typeface="Work Sans SemiBold"/>
              <a:sym typeface="Work Sans SemiBold"/>
            </a:endParaRPr>
          </a:p>
          <a:p>
            <a:pPr lvl="0"/>
            <a:r>
              <a:rPr lang="es-MX" sz="1600" b="1" dirty="0" err="1">
                <a:solidFill>
                  <a:schemeClr val="lt1"/>
                </a:solidFill>
                <a:latin typeface="Work Sans SemiBold"/>
                <a:ea typeface="Work Sans SemiBold"/>
                <a:cs typeface="Work Sans SemiBold"/>
                <a:sym typeface="Work Sans SemiBold"/>
              </a:rPr>
              <a:t>PeerJ</a:t>
            </a:r>
            <a:r>
              <a:rPr lang="es-MX" sz="1600" dirty="0">
                <a:solidFill>
                  <a:schemeClr val="lt1"/>
                </a:solidFill>
                <a:latin typeface="Work Sans SemiBold"/>
                <a:ea typeface="Work Sans SemiBold"/>
                <a:cs typeface="Work Sans SemiBold"/>
                <a:sym typeface="Work Sans SemiBold"/>
              </a:rPr>
              <a:t>: es una plataforma de publicación en acceso abierto que utiliza un proceso de revisión por pares abierto. Los manuscritos son revisados por pares y los comentarios y revisiones son compartidos públicamente junto con el artículo publicado.</a:t>
            </a:r>
          </a:p>
          <a:p>
            <a:pPr lvl="0"/>
            <a:endParaRPr lang="es-MX" sz="1600" dirty="0">
              <a:solidFill>
                <a:schemeClr val="lt1"/>
              </a:solidFill>
              <a:latin typeface="Work Sans SemiBold"/>
              <a:ea typeface="Work Sans SemiBold"/>
              <a:cs typeface="Work Sans SemiBold"/>
              <a:sym typeface="Work Sans SemiBold"/>
            </a:endParaRPr>
          </a:p>
          <a:p>
            <a:pPr lvl="0"/>
            <a:r>
              <a:rPr lang="es-MX" sz="1600" b="1" dirty="0" err="1">
                <a:solidFill>
                  <a:schemeClr val="lt1"/>
                </a:solidFill>
                <a:latin typeface="Work Sans SemiBold"/>
                <a:ea typeface="Work Sans SemiBold"/>
                <a:cs typeface="Work Sans SemiBold"/>
                <a:sym typeface="Work Sans SemiBold"/>
              </a:rPr>
              <a:t>The</a:t>
            </a:r>
            <a:r>
              <a:rPr lang="es-MX" sz="1600" b="1" dirty="0">
                <a:solidFill>
                  <a:schemeClr val="lt1"/>
                </a:solidFill>
                <a:latin typeface="Work Sans SemiBold"/>
                <a:ea typeface="Work Sans SemiBold"/>
                <a:cs typeface="Work Sans SemiBold"/>
                <a:sym typeface="Work Sans SemiBold"/>
              </a:rPr>
              <a:t> </a:t>
            </a:r>
            <a:r>
              <a:rPr lang="es-MX" sz="1600" b="1" dirty="0" err="1">
                <a:solidFill>
                  <a:schemeClr val="lt1"/>
                </a:solidFill>
                <a:latin typeface="Work Sans SemiBold"/>
                <a:ea typeface="Work Sans SemiBold"/>
                <a:cs typeface="Work Sans SemiBold"/>
                <a:sym typeface="Work Sans SemiBold"/>
              </a:rPr>
              <a:t>Winnower</a:t>
            </a:r>
            <a:r>
              <a:rPr lang="es-MX" sz="1600" dirty="0">
                <a:solidFill>
                  <a:schemeClr val="lt1"/>
                </a:solidFill>
                <a:latin typeface="Work Sans SemiBold"/>
                <a:ea typeface="Work Sans SemiBold"/>
                <a:cs typeface="Work Sans SemiBold"/>
                <a:sym typeface="Work Sans SemiBold"/>
              </a:rPr>
              <a:t>: es una plataforma de publicación en acceso abierto que utiliza un proceso de revisión por pares abierto. Los manuscritos son revisados por pares y los comentarios y revisiones son compartidos públicamente junto con el artículo publicado.</a:t>
            </a:r>
          </a:p>
          <a:p>
            <a:pPr lvl="0"/>
            <a:endParaRPr lang="es-MX" sz="1600" dirty="0">
              <a:solidFill>
                <a:schemeClr val="lt1"/>
              </a:solidFill>
              <a:latin typeface="Work Sans SemiBold"/>
              <a:ea typeface="Work Sans SemiBold"/>
              <a:cs typeface="Work Sans SemiBold"/>
              <a:sym typeface="Work Sans SemiBold"/>
            </a:endParaRPr>
          </a:p>
          <a:p>
            <a:pPr lvl="0"/>
            <a:r>
              <a:rPr lang="es-MX" sz="1600" b="1" dirty="0" err="1">
                <a:solidFill>
                  <a:schemeClr val="lt1"/>
                </a:solidFill>
                <a:latin typeface="Work Sans SemiBold"/>
                <a:ea typeface="Work Sans SemiBold"/>
                <a:cs typeface="Work Sans SemiBold"/>
                <a:sym typeface="Work Sans SemiBold"/>
              </a:rPr>
              <a:t>Publons</a:t>
            </a:r>
            <a:r>
              <a:rPr lang="es-MX" sz="1600" dirty="0">
                <a:solidFill>
                  <a:schemeClr val="lt1"/>
                </a:solidFill>
                <a:latin typeface="Work Sans SemiBold"/>
                <a:ea typeface="Work Sans SemiBold"/>
                <a:cs typeface="Work Sans SemiBold"/>
                <a:sym typeface="Work Sans SemiBold"/>
              </a:rPr>
              <a:t>: es una plataforma de revisión por pares abierta que permite a los investigadores compartir y recibir crédito por sus revisiones y comentarios en trabajos científicos.</a:t>
            </a:r>
            <a:endParaRPr sz="1600" dirty="0"/>
          </a:p>
        </p:txBody>
      </p:sp>
      <p:sp>
        <p:nvSpPr>
          <p:cNvPr id="144" name="Google Shape;144;p6"/>
          <p:cNvSpPr txBox="1"/>
          <p:nvPr/>
        </p:nvSpPr>
        <p:spPr>
          <a:xfrm>
            <a:off x="914400" y="1441936"/>
            <a:ext cx="10000014" cy="307736"/>
          </a:xfrm>
          <a:prstGeom prst="rect">
            <a:avLst/>
          </a:prstGeom>
          <a:noFill/>
          <a:ln>
            <a:noFill/>
          </a:ln>
        </p:spPr>
        <p:txBody>
          <a:bodyPr spcFirstLastPara="1" wrap="square" lIns="91425" tIns="45700" rIns="91425" bIns="45700" anchor="t" anchorCtr="0">
            <a:spAutoFit/>
          </a:bodyPr>
          <a:lstStyle/>
          <a:p>
            <a:pPr lvl="0"/>
            <a:r>
              <a:rPr lang="es-MX" dirty="0">
                <a:solidFill>
                  <a:srgbClr val="1A1A1A"/>
                </a:solidFill>
                <a:latin typeface="Work Sans Light"/>
                <a:ea typeface="Work Sans Light"/>
                <a:cs typeface="Work Sans Light"/>
                <a:sym typeface="Work Sans Light"/>
              </a:rPr>
              <a:t>Existen varias plataformas y procesos de revisión por pares abiertos que se utilizan en la comunidad científica.</a:t>
            </a: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90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rgbClr val="33CC99"/>
                </a:solidFill>
                <a:latin typeface="Work Sans Light"/>
                <a:ea typeface="Work Sans Light"/>
                <a:cs typeface="Work Sans Light"/>
                <a:sym typeface="Work Sans Light"/>
              </a:rPr>
              <a:t>¿CUÁLES SON LAS PRÁCTICAS CIENTÍFICAS?</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8" name="Imagen 7">
            <a:extLst>
              <a:ext uri="{FF2B5EF4-FFF2-40B4-BE49-F238E27FC236}">
                <a16:creationId xmlns:a16="http://schemas.microsoft.com/office/drawing/2014/main" id="{A8E42E74-07D3-4DD4-87F2-1F033E00DFA4}"/>
              </a:ext>
            </a:extLst>
          </p:cNvPr>
          <p:cNvPicPr>
            <a:picLocks noChangeAspect="1"/>
          </p:cNvPicPr>
          <p:nvPr/>
        </p:nvPicPr>
        <p:blipFill>
          <a:blip r:embed="rId6"/>
          <a:stretch>
            <a:fillRect/>
          </a:stretch>
        </p:blipFill>
        <p:spPr>
          <a:xfrm>
            <a:off x="2812174" y="2357113"/>
            <a:ext cx="6567652" cy="3179023"/>
          </a:xfrm>
          <a:prstGeom prst="rect">
            <a:avLst/>
          </a:prstGeom>
        </p:spPr>
      </p:pic>
    </p:spTree>
    <p:extLst>
      <p:ext uri="{BB962C8B-B14F-4D97-AF65-F5344CB8AC3E}">
        <p14:creationId xmlns:p14="http://schemas.microsoft.com/office/powerpoint/2010/main" val="3513592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dirty="0">
                <a:solidFill>
                  <a:srgbClr val="33CC99"/>
                </a:solidFill>
                <a:latin typeface="Work Sans Light"/>
                <a:ea typeface="Work Sans Light"/>
                <a:cs typeface="Work Sans Light"/>
                <a:sym typeface="Work Sans Light"/>
              </a:rPr>
              <a:t>VENTAJAS DEL OPEN PEER REVIEW</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3" name="Google Shape;153;p7"/>
          <p:cNvSpPr txBox="1"/>
          <p:nvPr/>
        </p:nvSpPr>
        <p:spPr>
          <a:xfrm>
            <a:off x="1612107" y="1250452"/>
            <a:ext cx="8855242" cy="307736"/>
          </a:xfrm>
          <a:prstGeom prst="rect">
            <a:avLst/>
          </a:prstGeom>
          <a:noFill/>
          <a:ln>
            <a:noFill/>
          </a:ln>
        </p:spPr>
        <p:txBody>
          <a:bodyPr spcFirstLastPara="1" wrap="square" lIns="91425" tIns="45700" rIns="91425" bIns="45700" anchor="t" anchorCtr="0">
            <a:spAutoFit/>
          </a:bodyPr>
          <a:lstStyle/>
          <a:p>
            <a:pPr lvl="0"/>
            <a:r>
              <a:rPr lang="es-MX" dirty="0"/>
              <a:t>Ventajas de utilizar la revisión por pares abierta:</a:t>
            </a:r>
            <a:endParaRPr sz="1400" dirty="0">
              <a:solidFill>
                <a:schemeClr val="dk1"/>
              </a:solidFill>
              <a:latin typeface="Calibri"/>
              <a:ea typeface="Calibri"/>
              <a:cs typeface="Calibri"/>
              <a:sym typeface="Calibri"/>
            </a:endParaRPr>
          </a:p>
        </p:txBody>
      </p:sp>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2087715"/>
            <a:ext cx="8255180" cy="3785652"/>
          </a:xfrm>
          <a:prstGeom prst="rect">
            <a:avLst/>
          </a:prstGeom>
          <a:noFill/>
        </p:spPr>
        <p:txBody>
          <a:bodyPr wrap="square" rtlCol="0">
            <a:spAutoFit/>
          </a:bodyPr>
          <a:lstStyle/>
          <a:p>
            <a:pPr marL="285750" indent="-285750" algn="just">
              <a:buFont typeface="Arial" panose="020B0604020202020204" pitchFamily="34" charset="0"/>
              <a:buChar char="•"/>
            </a:pPr>
            <a:r>
              <a:rPr lang="es-MX" sz="1600" b="1" dirty="0">
                <a:latin typeface="Work Sans Light" panose="020B0604020202020204" charset="0"/>
              </a:rPr>
              <a:t>Mayor transparencia: </a:t>
            </a:r>
            <a:r>
              <a:rPr lang="es-MX" sz="1600" dirty="0">
                <a:latin typeface="Work Sans Light" panose="020B0604020202020204" charset="0"/>
              </a:rPr>
              <a:t>La revisión por pares abierta hace transparente el proceso de revisión, lo que aumenta la confianza en el mismo.</a:t>
            </a:r>
          </a:p>
          <a:p>
            <a:pPr marL="285750" indent="-285750" algn="just">
              <a:buFont typeface="Arial" panose="020B0604020202020204" pitchFamily="34" charset="0"/>
              <a:buChar char="•"/>
            </a:pPr>
            <a:endParaRPr lang="es-MX" sz="1600" dirty="0">
              <a:latin typeface="Work Sans Light" panose="020B0604020202020204" charset="0"/>
            </a:endParaRPr>
          </a:p>
          <a:p>
            <a:pPr marL="285750" indent="-285750" algn="just">
              <a:buFont typeface="Arial" panose="020B0604020202020204" pitchFamily="34" charset="0"/>
              <a:buChar char="•"/>
            </a:pPr>
            <a:r>
              <a:rPr lang="es-MX" sz="1600" b="1" dirty="0">
                <a:latin typeface="Work Sans Light" panose="020B0604020202020204" charset="0"/>
              </a:rPr>
              <a:t>Mejora en la calidad de las publicaciones: </a:t>
            </a:r>
            <a:r>
              <a:rPr lang="es-MX" sz="1600" dirty="0">
                <a:latin typeface="Work Sans Light" panose="020B0604020202020204" charset="0"/>
              </a:rPr>
              <a:t>Los comentarios y sugerencias de los revisores están disponibles para todos, lo que permite a otros investigadores aprender de ellos y mejorar sus propios trabajos.</a:t>
            </a:r>
          </a:p>
          <a:p>
            <a:pPr marL="285750" indent="-285750" algn="just">
              <a:buFont typeface="Arial" panose="020B0604020202020204" pitchFamily="34" charset="0"/>
              <a:buChar char="•"/>
            </a:pPr>
            <a:endParaRPr lang="es-MX" sz="1600" dirty="0">
              <a:latin typeface="Work Sans Light" panose="020B0604020202020204" charset="0"/>
            </a:endParaRPr>
          </a:p>
          <a:p>
            <a:pPr marL="285750" indent="-285750" algn="just">
              <a:buFont typeface="Arial" panose="020B0604020202020204" pitchFamily="34" charset="0"/>
              <a:buChar char="•"/>
            </a:pPr>
            <a:r>
              <a:rPr lang="es-MX" sz="1600" b="1" dirty="0">
                <a:latin typeface="Work Sans Light" panose="020B0604020202020204" charset="0"/>
              </a:rPr>
              <a:t>Crédito para los revisores: </a:t>
            </a:r>
            <a:r>
              <a:rPr lang="es-MX" sz="1600" dirty="0">
                <a:latin typeface="Work Sans Light" panose="020B0604020202020204" charset="0"/>
              </a:rPr>
              <a:t>Los revisores reciben crédito por sus contribuciones, lo que puede motivarlos a participar en el proceso de revisión.</a:t>
            </a:r>
          </a:p>
          <a:p>
            <a:pPr marL="285750" indent="-285750" algn="just">
              <a:buFont typeface="Arial" panose="020B0604020202020204" pitchFamily="34" charset="0"/>
              <a:buChar char="•"/>
            </a:pPr>
            <a:endParaRPr lang="es-MX" sz="1600" dirty="0">
              <a:latin typeface="Work Sans Light" panose="020B0604020202020204" charset="0"/>
            </a:endParaRPr>
          </a:p>
          <a:p>
            <a:pPr marL="285750" indent="-285750" algn="just">
              <a:buFont typeface="Arial" panose="020B0604020202020204" pitchFamily="34" charset="0"/>
              <a:buChar char="•"/>
            </a:pPr>
            <a:r>
              <a:rPr lang="es-MX" sz="1600" b="1" dirty="0">
                <a:latin typeface="Work Sans Light" panose="020B0604020202020204" charset="0"/>
              </a:rPr>
              <a:t>Mayor transparencia en el proceso de revisión: </a:t>
            </a:r>
            <a:r>
              <a:rPr lang="es-MX" sz="1600" dirty="0">
                <a:latin typeface="Work Sans Light" panose="020B0604020202020204" charset="0"/>
              </a:rPr>
              <a:t>Los comentarios de revisión y las versiones revisadas de los manuscritos son compartidos públicamente, lo que permite a otros investigadores aprender de los comentarios y sugerencias dadas.</a:t>
            </a:r>
            <a:endParaRPr lang="es-CL" sz="1600" dirty="0">
              <a:latin typeface="Work Sans Light" panose="020B0604020202020204" charset="0"/>
            </a:endParaRPr>
          </a:p>
        </p:txBody>
      </p:sp>
    </p:spTree>
    <p:extLst>
      <p:ext uri="{BB962C8B-B14F-4D97-AF65-F5344CB8AC3E}">
        <p14:creationId xmlns:p14="http://schemas.microsoft.com/office/powerpoint/2010/main" val="31156100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sp>
        <p:nvSpPr>
          <p:cNvPr id="151" name="Google Shape;151;p7"/>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dirty="0">
                <a:solidFill>
                  <a:srgbClr val="33CC99"/>
                </a:solidFill>
                <a:latin typeface="Work Sans Light"/>
                <a:ea typeface="Work Sans Light"/>
                <a:cs typeface="Work Sans Light"/>
                <a:sym typeface="Work Sans Light"/>
              </a:rPr>
              <a:t>DESAFÍOS DEL OPEN PEER REVIEW</a:t>
            </a:r>
            <a:endParaRPr sz="1400" dirty="0">
              <a:solidFill>
                <a:srgbClr val="33CC99"/>
              </a:solidFill>
              <a:latin typeface="Work Sans Light"/>
              <a:ea typeface="Work Sans Light"/>
              <a:cs typeface="Work Sans Light"/>
              <a:sym typeface="Work Sans Light"/>
            </a:endParaRPr>
          </a:p>
        </p:txBody>
      </p:sp>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3" name="Google Shape;153;p7"/>
          <p:cNvSpPr txBox="1"/>
          <p:nvPr/>
        </p:nvSpPr>
        <p:spPr>
          <a:xfrm>
            <a:off x="1612107" y="1250452"/>
            <a:ext cx="8855242" cy="307736"/>
          </a:xfrm>
          <a:prstGeom prst="rect">
            <a:avLst/>
          </a:prstGeom>
          <a:noFill/>
          <a:ln>
            <a:noFill/>
          </a:ln>
        </p:spPr>
        <p:txBody>
          <a:bodyPr spcFirstLastPara="1" wrap="square" lIns="91425" tIns="45700" rIns="91425" bIns="45700" anchor="t" anchorCtr="0">
            <a:spAutoFit/>
          </a:bodyPr>
          <a:lstStyle/>
          <a:p>
            <a:pPr lvl="0"/>
            <a:r>
              <a:rPr lang="es-MX" dirty="0"/>
              <a:t>Algunos desafíos derivados de utilizar la revisión por pares abierta:</a:t>
            </a:r>
            <a:endParaRPr sz="1400" dirty="0">
              <a:solidFill>
                <a:schemeClr val="dk1"/>
              </a:solidFill>
              <a:latin typeface="Calibri"/>
              <a:ea typeface="Calibri"/>
              <a:cs typeface="Calibri"/>
              <a:sym typeface="Calibri"/>
            </a:endParaRPr>
          </a:p>
        </p:txBody>
      </p:sp>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99A3C836-170B-4015-A30B-5F37ECCAA23B}"/>
              </a:ext>
            </a:extLst>
          </p:cNvPr>
          <p:cNvSpPr txBox="1"/>
          <p:nvPr/>
        </p:nvSpPr>
        <p:spPr>
          <a:xfrm>
            <a:off x="1968410" y="2546241"/>
            <a:ext cx="8255180" cy="2800767"/>
          </a:xfrm>
          <a:prstGeom prst="rect">
            <a:avLst/>
          </a:prstGeom>
          <a:noFill/>
        </p:spPr>
        <p:txBody>
          <a:bodyPr wrap="square" rtlCol="0">
            <a:spAutoFit/>
          </a:bodyPr>
          <a:lstStyle/>
          <a:p>
            <a:pPr marL="285750" indent="-285750" algn="just">
              <a:buFont typeface="Arial" panose="020B0604020202020204" pitchFamily="34" charset="0"/>
              <a:buChar char="•"/>
            </a:pPr>
            <a:r>
              <a:rPr lang="es-MX" sz="1600" b="1" dirty="0">
                <a:latin typeface="Work Sans Light" panose="020B0604020202020204" charset="0"/>
              </a:rPr>
              <a:t>Protección de la privacidad de los revisores: </a:t>
            </a:r>
            <a:r>
              <a:rPr lang="es-MX" sz="1600" dirty="0">
                <a:latin typeface="Work Sans Light" panose="020B0604020202020204" charset="0"/>
              </a:rPr>
              <a:t>Los revisores pueden ser reticentes a compartir sus comentarios y revisiones públicamente debido a preocupaciones sobre su privacidad y la posibilidad de recibir comentarios críticos.</a:t>
            </a:r>
          </a:p>
          <a:p>
            <a:pPr marL="285750" indent="-285750" algn="just">
              <a:buFont typeface="Arial" panose="020B0604020202020204" pitchFamily="34" charset="0"/>
              <a:buChar char="•"/>
            </a:pPr>
            <a:endParaRPr lang="es-MX" sz="1600" dirty="0">
              <a:latin typeface="Work Sans Light" panose="020B0604020202020204" charset="0"/>
            </a:endParaRPr>
          </a:p>
          <a:p>
            <a:pPr marL="285750" indent="-285750" algn="just">
              <a:buFont typeface="Arial" panose="020B0604020202020204" pitchFamily="34" charset="0"/>
              <a:buChar char="•"/>
            </a:pPr>
            <a:r>
              <a:rPr lang="es-MX" sz="1600" b="1" dirty="0">
                <a:latin typeface="Work Sans Light" panose="020B0604020202020204" charset="0"/>
              </a:rPr>
              <a:t>Tiempo adicional para revisores: </a:t>
            </a:r>
            <a:r>
              <a:rPr lang="es-MX" sz="1600" dirty="0">
                <a:latin typeface="Work Sans Light" panose="020B0604020202020204" charset="0"/>
              </a:rPr>
              <a:t>Puede requerir más tiempo y esfuerzo para los revisores escribir comentarios y revisiones que serán compartidos públicamente</a:t>
            </a:r>
          </a:p>
          <a:p>
            <a:pPr marL="285750" indent="-285750" algn="just">
              <a:buFont typeface="Arial" panose="020B0604020202020204" pitchFamily="34" charset="0"/>
              <a:buChar char="•"/>
            </a:pPr>
            <a:endParaRPr lang="es-MX" sz="1600" dirty="0">
              <a:latin typeface="Work Sans Light" panose="020B0604020202020204" charset="0"/>
            </a:endParaRPr>
          </a:p>
          <a:p>
            <a:pPr marL="285750" indent="-285750" algn="just">
              <a:buFont typeface="Arial" panose="020B0604020202020204" pitchFamily="34" charset="0"/>
              <a:buChar char="•"/>
            </a:pPr>
            <a:r>
              <a:rPr lang="es-MX" sz="1600" b="1" dirty="0">
                <a:latin typeface="Work Sans Light" panose="020B0604020202020204" charset="0"/>
              </a:rPr>
              <a:t>Comentarios críticos públicos: </a:t>
            </a:r>
            <a:r>
              <a:rPr lang="es-MX" sz="1600" dirty="0">
                <a:latin typeface="Work Sans Light" panose="020B0604020202020204" charset="0"/>
              </a:rPr>
              <a:t>Los autores pueden recibir comentarios críticos públicamente que pueden ser desalentadores o poco constructivos.</a:t>
            </a:r>
            <a:endParaRPr lang="es-CL" sz="1600" dirty="0">
              <a:latin typeface="Work Sans Light" panose="020B0604020202020204" charset="0"/>
            </a:endParaRPr>
          </a:p>
        </p:txBody>
      </p:sp>
    </p:spTree>
    <p:extLst>
      <p:ext uri="{BB962C8B-B14F-4D97-AF65-F5344CB8AC3E}">
        <p14:creationId xmlns:p14="http://schemas.microsoft.com/office/powerpoint/2010/main" val="779514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3" descr="Patrón de fondo&#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sp>
        <p:nvSpPr>
          <p:cNvPr id="103" name="Google Shape;103;p3"/>
          <p:cNvSpPr txBox="1"/>
          <p:nvPr/>
        </p:nvSpPr>
        <p:spPr>
          <a:xfrm>
            <a:off x="3430171" y="1905526"/>
            <a:ext cx="5331655" cy="304694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L" sz="4800" dirty="0">
                <a:solidFill>
                  <a:schemeClr val="lt1"/>
                </a:solidFill>
                <a:latin typeface="Work Sans SemiBold"/>
                <a:ea typeface="Work Sans SemiBold"/>
                <a:cs typeface="Work Sans SemiBold"/>
                <a:sym typeface="Work Sans SemiBold"/>
              </a:rPr>
              <a:t>OPEN ACCESS</a:t>
            </a:r>
          </a:p>
          <a:p>
            <a:pPr marL="0" marR="0" lvl="0" indent="0" algn="ctr" rtl="0">
              <a:spcBef>
                <a:spcPts val="0"/>
              </a:spcBef>
              <a:spcAft>
                <a:spcPts val="0"/>
              </a:spcAft>
              <a:buNone/>
            </a:pPr>
            <a:r>
              <a:rPr lang="es-CL" sz="4800" dirty="0">
                <a:solidFill>
                  <a:schemeClr val="lt1"/>
                </a:solidFill>
                <a:latin typeface="Work Sans SemiBold"/>
                <a:ea typeface="Work Sans SemiBold"/>
                <a:cs typeface="Work Sans SemiBold"/>
                <a:sym typeface="Work Sans SemiBold"/>
              </a:rPr>
              <a:t>Y</a:t>
            </a:r>
          </a:p>
          <a:p>
            <a:pPr marL="0" marR="0" lvl="0" indent="0" algn="ctr" rtl="0">
              <a:spcBef>
                <a:spcPts val="0"/>
              </a:spcBef>
              <a:spcAft>
                <a:spcPts val="0"/>
              </a:spcAft>
              <a:buNone/>
            </a:pPr>
            <a:r>
              <a:rPr lang="es-CL" sz="4800" dirty="0">
                <a:solidFill>
                  <a:schemeClr val="lt1"/>
                </a:solidFill>
                <a:latin typeface="Work Sans SemiBold"/>
                <a:ea typeface="Work Sans SemiBold"/>
                <a:cs typeface="Work Sans SemiBold"/>
                <a:sym typeface="Work Sans SemiBold"/>
              </a:rPr>
              <a:t>CAMBIO CULTURAL</a:t>
            </a:r>
            <a:endParaRPr sz="4800" dirty="0">
              <a:solidFill>
                <a:schemeClr val="lt1"/>
              </a:solidFill>
              <a:latin typeface="Work Sans SemiBold"/>
              <a:ea typeface="Work Sans SemiBold"/>
              <a:cs typeface="Work Sans SemiBold"/>
              <a:sym typeface="Work Sans SemiBold"/>
            </a:endParaRPr>
          </a:p>
        </p:txBody>
      </p:sp>
      <p:pic>
        <p:nvPicPr>
          <p:cNvPr id="105" name="Google Shape;105;p3" descr="Forma&#10;&#10;Descripción generada automáticamente"/>
          <p:cNvPicPr preferRelativeResize="0"/>
          <p:nvPr/>
        </p:nvPicPr>
        <p:blipFill rotWithShape="1">
          <a:blip r:embed="rId4">
            <a:alphaModFix/>
          </a:blip>
          <a:srcRect/>
          <a:stretch/>
        </p:blipFill>
        <p:spPr>
          <a:xfrm>
            <a:off x="0" y="0"/>
            <a:ext cx="3390900" cy="6858000"/>
          </a:xfrm>
          <a:prstGeom prst="rect">
            <a:avLst/>
          </a:prstGeom>
          <a:noFill/>
          <a:ln>
            <a:noFill/>
          </a:ln>
        </p:spPr>
      </p:pic>
      <p:pic>
        <p:nvPicPr>
          <p:cNvPr id="106" name="Google Shape;106;p3"/>
          <p:cNvPicPr preferRelativeResize="0"/>
          <p:nvPr/>
        </p:nvPicPr>
        <p:blipFill rotWithShape="1">
          <a:blip r:embed="rId5">
            <a:alphaModFix/>
          </a:blip>
          <a:srcRect/>
          <a:stretch/>
        </p:blipFill>
        <p:spPr>
          <a:xfrm>
            <a:off x="10861852" y="948205"/>
            <a:ext cx="434506" cy="60091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8"/>
          <p:cNvSpPr/>
          <p:nvPr/>
        </p:nvSpPr>
        <p:spPr>
          <a:xfrm>
            <a:off x="0" y="0"/>
            <a:ext cx="3143250" cy="6858000"/>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1" name="Google Shape;161;p8"/>
          <p:cNvPicPr preferRelativeResize="0"/>
          <p:nvPr/>
        </p:nvPicPr>
        <p:blipFill rotWithShape="1">
          <a:blip r:embed="rId3">
            <a:alphaModFix/>
          </a:blip>
          <a:srcRect/>
          <a:stretch/>
        </p:blipFill>
        <p:spPr>
          <a:xfrm>
            <a:off x="481382" y="614130"/>
            <a:ext cx="407963" cy="564204"/>
          </a:xfrm>
          <a:prstGeom prst="rect">
            <a:avLst/>
          </a:prstGeom>
          <a:noFill/>
          <a:ln>
            <a:noFill/>
          </a:ln>
        </p:spPr>
      </p:pic>
      <p:sp>
        <p:nvSpPr>
          <p:cNvPr id="162" name="Google Shape;162;p8"/>
          <p:cNvSpPr txBox="1"/>
          <p:nvPr/>
        </p:nvSpPr>
        <p:spPr>
          <a:xfrm>
            <a:off x="382906" y="2715066"/>
            <a:ext cx="2433710" cy="181584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2800" dirty="0">
                <a:solidFill>
                  <a:schemeClr val="lt1"/>
                </a:solidFill>
                <a:latin typeface="Work Sans SemiBold"/>
                <a:ea typeface="Work Sans SemiBold"/>
                <a:cs typeface="Work Sans SemiBold"/>
                <a:sym typeface="Work Sans SemiBold"/>
              </a:rPr>
              <a:t>OPEN ACCESS Y CAMBIO CULTURAL</a:t>
            </a:r>
            <a:endParaRPr sz="2800" dirty="0">
              <a:solidFill>
                <a:schemeClr val="lt1"/>
              </a:solidFill>
              <a:latin typeface="Work Sans SemiBold"/>
              <a:ea typeface="Work Sans SemiBold"/>
              <a:cs typeface="Work Sans SemiBold"/>
              <a:sym typeface="Work Sans SemiBold"/>
            </a:endParaRPr>
          </a:p>
        </p:txBody>
      </p:sp>
      <p:pic>
        <p:nvPicPr>
          <p:cNvPr id="165" name="Google Shape;165;p8"/>
          <p:cNvPicPr preferRelativeResize="0"/>
          <p:nvPr/>
        </p:nvPicPr>
        <p:blipFill rotWithShape="1">
          <a:blip r:embed="rId4">
            <a:alphaModFix/>
          </a:blip>
          <a:srcRect/>
          <a:stretch/>
        </p:blipFill>
        <p:spPr>
          <a:xfrm>
            <a:off x="4283872" y="1178334"/>
            <a:ext cx="252000" cy="252000"/>
          </a:xfrm>
          <a:prstGeom prst="rect">
            <a:avLst/>
          </a:prstGeom>
          <a:noFill/>
          <a:ln>
            <a:noFill/>
          </a:ln>
        </p:spPr>
      </p:pic>
      <p:pic>
        <p:nvPicPr>
          <p:cNvPr id="166" name="Google Shape;166;p8"/>
          <p:cNvPicPr preferRelativeResize="0"/>
          <p:nvPr/>
        </p:nvPicPr>
        <p:blipFill rotWithShape="1">
          <a:blip r:embed="rId4">
            <a:alphaModFix/>
          </a:blip>
          <a:srcRect/>
          <a:stretch/>
        </p:blipFill>
        <p:spPr>
          <a:xfrm>
            <a:off x="4283871" y="2405157"/>
            <a:ext cx="252000" cy="252000"/>
          </a:xfrm>
          <a:prstGeom prst="rect">
            <a:avLst/>
          </a:prstGeom>
          <a:noFill/>
          <a:ln>
            <a:noFill/>
          </a:ln>
        </p:spPr>
      </p:pic>
      <p:pic>
        <p:nvPicPr>
          <p:cNvPr id="167" name="Google Shape;167;p8"/>
          <p:cNvPicPr preferRelativeResize="0"/>
          <p:nvPr/>
        </p:nvPicPr>
        <p:blipFill rotWithShape="1">
          <a:blip r:embed="rId4">
            <a:alphaModFix/>
          </a:blip>
          <a:srcRect/>
          <a:stretch/>
        </p:blipFill>
        <p:spPr>
          <a:xfrm>
            <a:off x="4270410" y="3565035"/>
            <a:ext cx="252000" cy="252000"/>
          </a:xfrm>
          <a:prstGeom prst="rect">
            <a:avLst/>
          </a:prstGeom>
          <a:noFill/>
          <a:ln>
            <a:noFill/>
          </a:ln>
        </p:spPr>
      </p:pic>
      <p:pic>
        <p:nvPicPr>
          <p:cNvPr id="168" name="Google Shape;168;p8"/>
          <p:cNvPicPr preferRelativeResize="0"/>
          <p:nvPr/>
        </p:nvPicPr>
        <p:blipFill rotWithShape="1">
          <a:blip r:embed="rId4">
            <a:alphaModFix/>
          </a:blip>
          <a:srcRect/>
          <a:stretch/>
        </p:blipFill>
        <p:spPr>
          <a:xfrm>
            <a:off x="4283871" y="4836963"/>
            <a:ext cx="252000" cy="252000"/>
          </a:xfrm>
          <a:prstGeom prst="rect">
            <a:avLst/>
          </a:prstGeom>
          <a:noFill/>
          <a:ln>
            <a:noFill/>
          </a:ln>
        </p:spPr>
      </p:pic>
      <p:sp>
        <p:nvSpPr>
          <p:cNvPr id="169" name="Google Shape;169;p8"/>
          <p:cNvSpPr txBox="1"/>
          <p:nvPr/>
        </p:nvSpPr>
        <p:spPr>
          <a:xfrm>
            <a:off x="4811150" y="1093321"/>
            <a:ext cx="6541478" cy="1169511"/>
          </a:xfrm>
          <a:prstGeom prst="rect">
            <a:avLst/>
          </a:prstGeom>
          <a:noFill/>
          <a:ln>
            <a:noFill/>
          </a:ln>
        </p:spPr>
        <p:txBody>
          <a:bodyPr spcFirstLastPara="1" wrap="square" lIns="91425" tIns="45700" rIns="91425" bIns="45700" anchor="t" anchorCtr="0">
            <a:spAutoFit/>
          </a:bodyPr>
          <a:lstStyle/>
          <a:p>
            <a:pPr lvl="0" algn="just"/>
            <a:r>
              <a:rPr lang="es-MX" b="1" dirty="0">
                <a:solidFill>
                  <a:srgbClr val="262626"/>
                </a:solidFill>
                <a:latin typeface="Work Sans"/>
                <a:ea typeface="Work Sans"/>
                <a:cs typeface="Work Sans"/>
                <a:sym typeface="Work Sans"/>
              </a:rPr>
              <a:t>Cambios en las normas y valores en la comunidad científica: </a:t>
            </a:r>
            <a:r>
              <a:rPr lang="es-MX" dirty="0">
                <a:solidFill>
                  <a:srgbClr val="262626"/>
                </a:solidFill>
                <a:latin typeface="Work Sans"/>
                <a:ea typeface="Work Sans"/>
                <a:cs typeface="Work Sans"/>
                <a:sym typeface="Work Sans"/>
              </a:rPr>
              <a:t>El Open Access, los </a:t>
            </a:r>
            <a:r>
              <a:rPr lang="es-MX" dirty="0" err="1">
                <a:solidFill>
                  <a:srgbClr val="262626"/>
                </a:solidFill>
                <a:latin typeface="Work Sans"/>
                <a:ea typeface="Work Sans"/>
                <a:cs typeface="Work Sans"/>
                <a:sym typeface="Work Sans"/>
              </a:rPr>
              <a:t>pre-prints</a:t>
            </a:r>
            <a:r>
              <a:rPr lang="es-MX" dirty="0">
                <a:solidFill>
                  <a:srgbClr val="262626"/>
                </a:solidFill>
                <a:latin typeface="Work Sans"/>
                <a:ea typeface="Work Sans"/>
                <a:cs typeface="Work Sans"/>
                <a:sym typeface="Work Sans"/>
              </a:rPr>
              <a:t> y la revisión por pares abierta están promoviendo un cambio en las normas y valores en la comunidad científica hacia una mayor colaboración, transparencia y apertura en el proceso de investigación y publicación.</a:t>
            </a:r>
            <a:endParaRPr sz="1400" dirty="0">
              <a:solidFill>
                <a:srgbClr val="262626"/>
              </a:solidFill>
              <a:latin typeface="Work Sans"/>
              <a:ea typeface="Work Sans"/>
              <a:cs typeface="Work Sans"/>
              <a:sym typeface="Work Sans"/>
            </a:endParaRPr>
          </a:p>
        </p:txBody>
      </p:sp>
      <p:sp>
        <p:nvSpPr>
          <p:cNvPr id="170" name="Google Shape;170;p8"/>
          <p:cNvSpPr txBox="1"/>
          <p:nvPr/>
        </p:nvSpPr>
        <p:spPr>
          <a:xfrm>
            <a:off x="4811149" y="2313432"/>
            <a:ext cx="6541478" cy="1169511"/>
          </a:xfrm>
          <a:prstGeom prst="rect">
            <a:avLst/>
          </a:prstGeom>
          <a:noFill/>
          <a:ln>
            <a:noFill/>
          </a:ln>
        </p:spPr>
        <p:txBody>
          <a:bodyPr spcFirstLastPara="1" wrap="square" lIns="91425" tIns="45700" rIns="91425" bIns="45700" anchor="t" anchorCtr="0">
            <a:spAutoFit/>
          </a:bodyPr>
          <a:lstStyle/>
          <a:p>
            <a:pPr lvl="0" algn="just"/>
            <a:r>
              <a:rPr lang="es-MX" b="1" dirty="0">
                <a:solidFill>
                  <a:srgbClr val="262626"/>
                </a:solidFill>
                <a:latin typeface="Work Sans"/>
                <a:ea typeface="Work Sans"/>
                <a:cs typeface="Work Sans"/>
                <a:sym typeface="Work Sans"/>
              </a:rPr>
              <a:t>Acceso a la información científica: </a:t>
            </a:r>
            <a:r>
              <a:rPr lang="es-MX" dirty="0">
                <a:solidFill>
                  <a:srgbClr val="262626"/>
                </a:solidFill>
                <a:latin typeface="Work Sans"/>
                <a:ea typeface="Work Sans"/>
                <a:cs typeface="Work Sans"/>
                <a:sym typeface="Work Sans"/>
              </a:rPr>
              <a:t>El Open Access está permitiendo un acceso más amplio a la literatura científica, especialmente para investigadores de países en desarrollo o instituciones con recursos limitados. Esto puede conducir a una mayor equidad en el acceso a la información científica.</a:t>
            </a:r>
            <a:endParaRPr sz="1400" dirty="0">
              <a:solidFill>
                <a:srgbClr val="262626"/>
              </a:solidFill>
              <a:latin typeface="Work Sans"/>
              <a:ea typeface="Work Sans"/>
              <a:cs typeface="Work Sans"/>
              <a:sym typeface="Work Sans"/>
            </a:endParaRPr>
          </a:p>
        </p:txBody>
      </p:sp>
      <p:sp>
        <p:nvSpPr>
          <p:cNvPr id="171" name="Google Shape;171;p8"/>
          <p:cNvSpPr txBox="1"/>
          <p:nvPr/>
        </p:nvSpPr>
        <p:spPr>
          <a:xfrm>
            <a:off x="4811148" y="3466335"/>
            <a:ext cx="6541478" cy="1384954"/>
          </a:xfrm>
          <a:prstGeom prst="rect">
            <a:avLst/>
          </a:prstGeom>
          <a:noFill/>
          <a:ln>
            <a:noFill/>
          </a:ln>
        </p:spPr>
        <p:txBody>
          <a:bodyPr spcFirstLastPara="1" wrap="square" lIns="91425" tIns="45700" rIns="91425" bIns="45700" anchor="t" anchorCtr="0">
            <a:spAutoFit/>
          </a:bodyPr>
          <a:lstStyle/>
          <a:p>
            <a:pPr lvl="0" algn="just"/>
            <a:r>
              <a:rPr lang="es-MX" b="1" dirty="0">
                <a:solidFill>
                  <a:srgbClr val="262626"/>
                </a:solidFill>
                <a:latin typeface="Work Sans"/>
                <a:ea typeface="Work Sans"/>
                <a:cs typeface="Work Sans"/>
                <a:sym typeface="Work Sans"/>
              </a:rPr>
              <a:t>Cambios en el rol de los investigadores: </a:t>
            </a:r>
            <a:r>
              <a:rPr lang="es-MX" dirty="0">
                <a:solidFill>
                  <a:srgbClr val="262626"/>
                </a:solidFill>
                <a:latin typeface="Work Sans"/>
                <a:ea typeface="Work Sans"/>
                <a:cs typeface="Work Sans"/>
                <a:sym typeface="Work Sans"/>
              </a:rPr>
              <a:t>Las nuevas prácticas abiertas de publicación están permitiendo a los investigadores compartir sus investigaciones de manera temprana y recibir comentarios valiosos de otros investigadores. Esto puede conducir a un cambio en el rol de los investigadores, ya que se les está dando un papel más activo en el proceso de investigación y publicación.</a:t>
            </a:r>
            <a:endParaRPr sz="1400" dirty="0">
              <a:solidFill>
                <a:srgbClr val="262626"/>
              </a:solidFill>
              <a:latin typeface="Work Sans"/>
              <a:ea typeface="Work Sans"/>
              <a:cs typeface="Work Sans"/>
              <a:sym typeface="Work Sans"/>
            </a:endParaRPr>
          </a:p>
        </p:txBody>
      </p:sp>
      <p:sp>
        <p:nvSpPr>
          <p:cNvPr id="172" name="Google Shape;172;p8"/>
          <p:cNvSpPr txBox="1"/>
          <p:nvPr/>
        </p:nvSpPr>
        <p:spPr>
          <a:xfrm>
            <a:off x="4811148" y="4828061"/>
            <a:ext cx="6541478" cy="1384954"/>
          </a:xfrm>
          <a:prstGeom prst="rect">
            <a:avLst/>
          </a:prstGeom>
          <a:noFill/>
          <a:ln>
            <a:noFill/>
          </a:ln>
        </p:spPr>
        <p:txBody>
          <a:bodyPr spcFirstLastPara="1" wrap="square" lIns="91425" tIns="45700" rIns="91425" bIns="45700" anchor="t" anchorCtr="0">
            <a:spAutoFit/>
          </a:bodyPr>
          <a:lstStyle/>
          <a:p>
            <a:pPr lvl="0"/>
            <a:r>
              <a:rPr lang="es-MX" b="1" dirty="0">
                <a:solidFill>
                  <a:srgbClr val="262626"/>
                </a:solidFill>
                <a:latin typeface="Work Sans"/>
                <a:ea typeface="Work Sans"/>
                <a:cs typeface="Work Sans"/>
                <a:sym typeface="Work Sans"/>
              </a:rPr>
              <a:t>Impacto en la carrera de investigadores: </a:t>
            </a:r>
            <a:r>
              <a:rPr lang="es-MX" dirty="0">
                <a:solidFill>
                  <a:srgbClr val="262626"/>
                </a:solidFill>
                <a:latin typeface="Work Sans"/>
                <a:ea typeface="Work Sans"/>
                <a:cs typeface="Work Sans"/>
                <a:sym typeface="Work Sans"/>
              </a:rPr>
              <a:t>Las nuevas prácticas abiertas de publicación pueden tener un impacto en la carrera de los investigadores, ya que están contribuyendo a reducir las barreras para el acceso a la información científica y promoviendo una mayor colaboración y transparencia en el proceso de investigación y publicación.</a:t>
            </a:r>
            <a:endParaRPr sz="1400" dirty="0">
              <a:solidFill>
                <a:srgbClr val="262626"/>
              </a:solidFill>
              <a:latin typeface="Work Sans"/>
              <a:ea typeface="Work Sans"/>
              <a:cs typeface="Work Sans"/>
              <a:sym typeface="Work Sans"/>
            </a:endParaRPr>
          </a:p>
        </p:txBody>
      </p:sp>
      <p:pic>
        <p:nvPicPr>
          <p:cNvPr id="173" name="Google Shape;173;p8" descr="Forma, Círculo&#10;&#10;Descripción generada automáticamente"/>
          <p:cNvPicPr preferRelativeResize="0"/>
          <p:nvPr/>
        </p:nvPicPr>
        <p:blipFill rotWithShape="1">
          <a:blip r:embed="rId5">
            <a:alphaModFix amt="70000"/>
          </a:blip>
          <a:srcRect/>
          <a:stretch/>
        </p:blipFill>
        <p:spPr>
          <a:xfrm>
            <a:off x="9515433" y="1734898"/>
            <a:ext cx="2676567" cy="2814870"/>
          </a:xfrm>
          <a:prstGeom prst="rect">
            <a:avLst/>
          </a:prstGeom>
          <a:noFill/>
          <a:ln>
            <a:noFill/>
          </a:ln>
        </p:spPr>
      </p:pic>
      <p:cxnSp>
        <p:nvCxnSpPr>
          <p:cNvPr id="175" name="Google Shape;175;p8"/>
          <p:cNvCxnSpPr/>
          <p:nvPr/>
        </p:nvCxnSpPr>
        <p:spPr>
          <a:xfrm>
            <a:off x="4283872" y="6189786"/>
            <a:ext cx="7068756"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0"/>
          <p:cNvSpPr/>
          <p:nvPr/>
        </p:nvSpPr>
        <p:spPr>
          <a:xfrm>
            <a:off x="0" y="-1"/>
            <a:ext cx="12192000" cy="6858000"/>
          </a:xfrm>
          <a:prstGeom prst="rect">
            <a:avLst/>
          </a:prstGeom>
          <a:solidFill>
            <a:srgbClr val="1A1A1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15" name="Google Shape;415;p20" descr="Patrón de fondo&#10;&#10;Descripción generada automáticamente con confianza baja"/>
          <p:cNvPicPr preferRelativeResize="0"/>
          <p:nvPr/>
        </p:nvPicPr>
        <p:blipFill rotWithShape="1">
          <a:blip r:embed="rId3">
            <a:alphaModFix/>
          </a:blip>
          <a:srcRect/>
          <a:stretch/>
        </p:blipFill>
        <p:spPr>
          <a:xfrm>
            <a:off x="1114567" y="-488969"/>
            <a:ext cx="9962865" cy="8549483"/>
          </a:xfrm>
          <a:prstGeom prst="rect">
            <a:avLst/>
          </a:prstGeom>
          <a:noFill/>
          <a:ln>
            <a:noFill/>
          </a:ln>
        </p:spPr>
      </p:pic>
      <p:pic>
        <p:nvPicPr>
          <p:cNvPr id="416" name="Google Shape;416;p20"/>
          <p:cNvPicPr preferRelativeResize="0"/>
          <p:nvPr/>
        </p:nvPicPr>
        <p:blipFill rotWithShape="1">
          <a:blip r:embed="rId4">
            <a:alphaModFix/>
          </a:blip>
          <a:srcRect/>
          <a:stretch/>
        </p:blipFill>
        <p:spPr>
          <a:xfrm>
            <a:off x="2100124" y="5653143"/>
            <a:ext cx="7991750" cy="713549"/>
          </a:xfrm>
          <a:prstGeom prst="rect">
            <a:avLst/>
          </a:prstGeom>
          <a:noFill/>
          <a:ln>
            <a:noFill/>
          </a:ln>
        </p:spPr>
      </p:pic>
      <p:sp>
        <p:nvSpPr>
          <p:cNvPr id="5" name="Google Shape;318;p16">
            <a:extLst>
              <a:ext uri="{FF2B5EF4-FFF2-40B4-BE49-F238E27FC236}">
                <a16:creationId xmlns:a16="http://schemas.microsoft.com/office/drawing/2014/main" id="{336BA17C-0957-4B7B-AB7F-1560BAB60571}"/>
              </a:ext>
            </a:extLst>
          </p:cNvPr>
          <p:cNvSpPr txBox="1"/>
          <p:nvPr/>
        </p:nvSpPr>
        <p:spPr>
          <a:xfrm>
            <a:off x="3424988" y="2367191"/>
            <a:ext cx="5342021" cy="769401"/>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MUCHAS GRACIAS</a:t>
            </a:r>
          </a:p>
        </p:txBody>
      </p:sp>
      <p:sp>
        <p:nvSpPr>
          <p:cNvPr id="6" name="Google Shape;318;p16">
            <a:extLst>
              <a:ext uri="{FF2B5EF4-FFF2-40B4-BE49-F238E27FC236}">
                <a16:creationId xmlns:a16="http://schemas.microsoft.com/office/drawing/2014/main" id="{A0F0AA01-C2EC-4F68-BE8F-E3FDC66A5F7B}"/>
              </a:ext>
            </a:extLst>
          </p:cNvPr>
          <p:cNvSpPr txBox="1"/>
          <p:nvPr/>
        </p:nvSpPr>
        <p:spPr>
          <a:xfrm>
            <a:off x="3424987" y="3133127"/>
            <a:ext cx="5342021" cy="400069"/>
          </a:xfrm>
          <a:prstGeom prst="rect">
            <a:avLst/>
          </a:prstGeom>
          <a:noFill/>
          <a:ln>
            <a:noFill/>
          </a:ln>
        </p:spPr>
        <p:txBody>
          <a:bodyPr spcFirstLastPara="1" wrap="square" lIns="91425" tIns="45700" rIns="91425" bIns="45700" anchor="t" anchorCtr="0">
            <a:spAutoFit/>
          </a:bodyPr>
          <a:lstStyle/>
          <a:p>
            <a:pPr lvl="0" algn="ctr"/>
            <a:r>
              <a:rPr lang="es-MX" sz="2000" dirty="0">
                <a:solidFill>
                  <a:schemeClr val="accent4"/>
                </a:solidFill>
                <a:latin typeface="Work Sans SemiBold"/>
                <a:ea typeface="Work Sans SemiBold"/>
                <a:cs typeface="Work Sans SemiBold"/>
                <a:sym typeface="Work Sans SemiBold"/>
                <a:hlinkClick r:id="rId5">
                  <a:extLst>
                    <a:ext uri="{A12FA001-AC4F-418D-AE19-62706E023703}">
                      <ahyp:hlinkClr xmlns:ahyp="http://schemas.microsoft.com/office/drawing/2018/hyperlinkcolor" val="tx"/>
                    </a:ext>
                  </a:extLst>
                </a:hlinkClick>
              </a:rPr>
              <a:t>alexis.rebolledo@ufrontera.cl</a:t>
            </a:r>
            <a:r>
              <a:rPr lang="es-MX" sz="2000" dirty="0">
                <a:solidFill>
                  <a:schemeClr val="accent4"/>
                </a:solidFill>
                <a:latin typeface="Work Sans SemiBold"/>
                <a:ea typeface="Work Sans SemiBold"/>
                <a:cs typeface="Work Sans SemiBold"/>
                <a:sym typeface="Work Sans SemiBold"/>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a:stretch/>
        </p:blipFill>
        <p:spPr>
          <a:xfrm>
            <a:off x="5162" y="2926682"/>
            <a:ext cx="1955221" cy="3954379"/>
          </a:xfrm>
          <a:prstGeom prst="rect">
            <a:avLst/>
          </a:prstGeom>
          <a:noFill/>
          <a:ln>
            <a:noFill/>
          </a:ln>
        </p:spPr>
      </p:pic>
      <p:sp>
        <p:nvSpPr>
          <p:cNvPr id="136" name="Google Shape;136;p6"/>
          <p:cNvSpPr/>
          <p:nvPr/>
        </p:nvSpPr>
        <p:spPr>
          <a:xfrm>
            <a:off x="914400" y="1965156"/>
            <a:ext cx="6243638" cy="3954379"/>
          </a:xfrm>
          <a:prstGeom prst="rect">
            <a:avLst/>
          </a:prstGeom>
          <a:solidFill>
            <a:srgbClr val="33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8" name="Google Shape;138;p6"/>
          <p:cNvPicPr preferRelativeResize="0"/>
          <p:nvPr/>
        </p:nvPicPr>
        <p:blipFill rotWithShape="1">
          <a:blip r:embed="rId4">
            <a:alphaModFix/>
          </a:blip>
          <a:srcRect/>
          <a:stretch/>
        </p:blipFill>
        <p:spPr>
          <a:xfrm>
            <a:off x="0" y="0"/>
            <a:ext cx="12192000" cy="923925"/>
          </a:xfrm>
          <a:prstGeom prst="rect">
            <a:avLst/>
          </a:prstGeom>
          <a:noFill/>
          <a:ln>
            <a:noFill/>
          </a:ln>
        </p:spPr>
      </p:pic>
      <p:pic>
        <p:nvPicPr>
          <p:cNvPr id="139" name="Google Shape;139;p6" descr="Icono&#10;&#10;Descripción generada automáticamente"/>
          <p:cNvPicPr preferRelativeResize="0"/>
          <p:nvPr/>
        </p:nvPicPr>
        <p:blipFill rotWithShape="1">
          <a:blip r:embed="rId5">
            <a:alphaModFix/>
          </a:blip>
          <a:srcRect/>
          <a:stretch/>
        </p:blipFill>
        <p:spPr>
          <a:xfrm>
            <a:off x="9011" y="0"/>
            <a:ext cx="1171575" cy="923925"/>
          </a:xfrm>
          <a:prstGeom prst="rect">
            <a:avLst/>
          </a:prstGeom>
          <a:noFill/>
          <a:ln>
            <a:noFill/>
          </a:ln>
        </p:spPr>
      </p:pic>
      <p:sp>
        <p:nvSpPr>
          <p:cNvPr id="140" name="Google Shape;140;p6"/>
          <p:cNvSpPr txBox="1"/>
          <p:nvPr/>
        </p:nvSpPr>
        <p:spPr>
          <a:xfrm>
            <a:off x="1030899" y="308073"/>
            <a:ext cx="6081713"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LAS ANTIGUAS* PRÁCTICAS DE PUBLICACIÓN…SIN OA</a:t>
            </a:r>
            <a:endParaRPr sz="1400" dirty="0">
              <a:solidFill>
                <a:schemeClr val="lt1"/>
              </a:solidFill>
              <a:latin typeface="Work Sans Light"/>
              <a:ea typeface="Work Sans Light"/>
              <a:cs typeface="Work Sans Light"/>
              <a:sym typeface="Work Sans Light"/>
            </a:endParaRPr>
          </a:p>
        </p:txBody>
      </p:sp>
      <p:sp>
        <p:nvSpPr>
          <p:cNvPr id="141" name="Google Shape;141;p6"/>
          <p:cNvSpPr txBox="1"/>
          <p:nvPr/>
        </p:nvSpPr>
        <p:spPr>
          <a:xfrm>
            <a:off x="1232160" y="2198218"/>
            <a:ext cx="5880452" cy="3139281"/>
          </a:xfrm>
          <a:prstGeom prst="rect">
            <a:avLst/>
          </a:prstGeom>
          <a:noFill/>
          <a:ln>
            <a:noFill/>
          </a:ln>
        </p:spPr>
        <p:txBody>
          <a:bodyPr spcFirstLastPara="1" wrap="square" lIns="91425" tIns="45700" rIns="91425" bIns="45700" anchor="t" anchorCtr="0">
            <a:spAutoFit/>
          </a:bodyPr>
          <a:lstStyle/>
          <a:p>
            <a:pPr marL="285750" lvl="0" indent="-285750">
              <a:buFont typeface="Courier New" panose="02070309020205020404" pitchFamily="49" charset="0"/>
              <a:buChar char="o"/>
            </a:pPr>
            <a:r>
              <a:rPr lang="es-MX" sz="1800" dirty="0">
                <a:solidFill>
                  <a:schemeClr val="bg1"/>
                </a:solidFill>
              </a:rPr>
              <a:t>La publicación científica solía ser exclusiva de revistas y periódicos impresos, con un proceso de revisión por pares para determinar la calidad y relevancia del contenido.</a:t>
            </a:r>
          </a:p>
          <a:p>
            <a:pPr marL="285750" lvl="0" indent="-285750">
              <a:buFont typeface="Courier New" panose="02070309020205020404" pitchFamily="49" charset="0"/>
              <a:buChar char="o"/>
            </a:pPr>
            <a:endParaRPr lang="es-MX" sz="1800" dirty="0">
              <a:solidFill>
                <a:schemeClr val="bg1"/>
              </a:solidFill>
            </a:endParaRPr>
          </a:p>
          <a:p>
            <a:pPr marL="285750" lvl="0" indent="-285750">
              <a:buFont typeface="Courier New" panose="02070309020205020404" pitchFamily="49" charset="0"/>
              <a:buChar char="o"/>
            </a:pPr>
            <a:r>
              <a:rPr lang="es-MX" sz="1800" dirty="0">
                <a:solidFill>
                  <a:schemeClr val="bg1"/>
                </a:solidFill>
              </a:rPr>
              <a:t>Acceso limitado a estos recursos debido al alto costo de las suscripciones.</a:t>
            </a:r>
          </a:p>
          <a:p>
            <a:pPr marL="285750" lvl="0" indent="-285750">
              <a:buFont typeface="Courier New" panose="02070309020205020404" pitchFamily="49" charset="0"/>
              <a:buChar char="o"/>
            </a:pPr>
            <a:endParaRPr lang="es-MX" sz="1800" dirty="0">
              <a:solidFill>
                <a:schemeClr val="bg1"/>
              </a:solidFill>
            </a:endParaRPr>
          </a:p>
          <a:p>
            <a:pPr marL="285750" lvl="0" indent="-285750">
              <a:buFont typeface="Courier New" panose="02070309020205020404" pitchFamily="49" charset="0"/>
              <a:buChar char="o"/>
            </a:pPr>
            <a:r>
              <a:rPr lang="es-MX" sz="1800" dirty="0">
                <a:solidFill>
                  <a:schemeClr val="bg1"/>
                </a:solidFill>
              </a:rPr>
              <a:t>El proceso de publicación podía ser largo y oneroso para los autores debido a los costos de publicación y las tarifas de suscripción.</a:t>
            </a:r>
          </a:p>
        </p:txBody>
      </p:sp>
      <p:pic>
        <p:nvPicPr>
          <p:cNvPr id="2" name="Imagen 1">
            <a:extLst>
              <a:ext uri="{FF2B5EF4-FFF2-40B4-BE49-F238E27FC236}">
                <a16:creationId xmlns:a16="http://schemas.microsoft.com/office/drawing/2014/main" id="{64F8DC4D-D1B5-46A6-A35B-4FD82D066017}"/>
              </a:ext>
            </a:extLst>
          </p:cNvPr>
          <p:cNvPicPr>
            <a:picLocks noChangeAspect="1"/>
          </p:cNvPicPr>
          <p:nvPr/>
        </p:nvPicPr>
        <p:blipFill>
          <a:blip r:embed="rId6"/>
          <a:stretch>
            <a:fillRect/>
          </a:stretch>
        </p:blipFill>
        <p:spPr>
          <a:xfrm>
            <a:off x="7413921" y="1965156"/>
            <a:ext cx="3954379" cy="3954379"/>
          </a:xfrm>
          <a:prstGeom prst="rect">
            <a:avLst/>
          </a:prstGeom>
        </p:spPr>
      </p:pic>
    </p:spTree>
    <p:extLst>
      <p:ext uri="{BB962C8B-B14F-4D97-AF65-F5344CB8AC3E}">
        <p14:creationId xmlns:p14="http://schemas.microsoft.com/office/powerpoint/2010/main" val="1473254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6"/>
          <p:cNvPicPr preferRelativeResize="0"/>
          <p:nvPr/>
        </p:nvPicPr>
        <p:blipFill rotWithShape="1">
          <a:blip r:embed="rId3">
            <a:alphaModFix/>
          </a:blip>
          <a:srcRect/>
          <a:stretch/>
        </p:blipFill>
        <p:spPr>
          <a:xfrm>
            <a:off x="5162" y="2926682"/>
            <a:ext cx="1955221" cy="3954379"/>
          </a:xfrm>
          <a:prstGeom prst="rect">
            <a:avLst/>
          </a:prstGeom>
          <a:noFill/>
          <a:ln>
            <a:noFill/>
          </a:ln>
        </p:spPr>
      </p:pic>
      <p:sp>
        <p:nvSpPr>
          <p:cNvPr id="136" name="Google Shape;136;p6"/>
          <p:cNvSpPr/>
          <p:nvPr/>
        </p:nvSpPr>
        <p:spPr>
          <a:xfrm>
            <a:off x="914400" y="1965156"/>
            <a:ext cx="6243638" cy="3954379"/>
          </a:xfrm>
          <a:prstGeom prst="rect">
            <a:avLst/>
          </a:prstGeom>
          <a:solidFill>
            <a:srgbClr val="33CC9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8" name="Google Shape;138;p6"/>
          <p:cNvPicPr preferRelativeResize="0"/>
          <p:nvPr/>
        </p:nvPicPr>
        <p:blipFill rotWithShape="1">
          <a:blip r:embed="rId4">
            <a:alphaModFix/>
          </a:blip>
          <a:srcRect/>
          <a:stretch/>
        </p:blipFill>
        <p:spPr>
          <a:xfrm>
            <a:off x="0" y="0"/>
            <a:ext cx="12192000" cy="923925"/>
          </a:xfrm>
          <a:prstGeom prst="rect">
            <a:avLst/>
          </a:prstGeom>
          <a:noFill/>
          <a:ln>
            <a:noFill/>
          </a:ln>
        </p:spPr>
      </p:pic>
      <p:pic>
        <p:nvPicPr>
          <p:cNvPr id="139" name="Google Shape;139;p6" descr="Icono&#10;&#10;Descripción generada automáticamente"/>
          <p:cNvPicPr preferRelativeResize="0"/>
          <p:nvPr/>
        </p:nvPicPr>
        <p:blipFill rotWithShape="1">
          <a:blip r:embed="rId5">
            <a:alphaModFix/>
          </a:blip>
          <a:srcRect/>
          <a:stretch/>
        </p:blipFill>
        <p:spPr>
          <a:xfrm>
            <a:off x="9011" y="0"/>
            <a:ext cx="1171575" cy="923925"/>
          </a:xfrm>
          <a:prstGeom prst="rect">
            <a:avLst/>
          </a:prstGeom>
          <a:noFill/>
          <a:ln>
            <a:noFill/>
          </a:ln>
        </p:spPr>
      </p:pic>
      <p:sp>
        <p:nvSpPr>
          <p:cNvPr id="140" name="Google Shape;140;p6"/>
          <p:cNvSpPr txBox="1"/>
          <p:nvPr/>
        </p:nvSpPr>
        <p:spPr>
          <a:xfrm>
            <a:off x="1030899" y="308073"/>
            <a:ext cx="6127139"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LAS ANTIGUAS* PRÁCTICAS DE PUBLICACIÓN…SIN OA</a:t>
            </a:r>
          </a:p>
        </p:txBody>
      </p:sp>
      <p:sp>
        <p:nvSpPr>
          <p:cNvPr id="141" name="Google Shape;141;p6"/>
          <p:cNvSpPr txBox="1"/>
          <p:nvPr/>
        </p:nvSpPr>
        <p:spPr>
          <a:xfrm>
            <a:off x="1232160" y="2198218"/>
            <a:ext cx="5880452" cy="3139281"/>
          </a:xfrm>
          <a:prstGeom prst="rect">
            <a:avLst/>
          </a:prstGeom>
          <a:noFill/>
          <a:ln>
            <a:noFill/>
          </a:ln>
        </p:spPr>
        <p:txBody>
          <a:bodyPr spcFirstLastPara="1" wrap="square" lIns="91425" tIns="45700" rIns="91425" bIns="45700" anchor="t" anchorCtr="0">
            <a:spAutoFit/>
          </a:bodyPr>
          <a:lstStyle/>
          <a:p>
            <a:pPr marL="285750" lvl="0" indent="-285750">
              <a:buFont typeface="Courier New" panose="02070309020205020404" pitchFamily="49" charset="0"/>
              <a:buChar char="o"/>
            </a:pPr>
            <a:r>
              <a:rPr lang="es-MX" sz="1800" dirty="0">
                <a:solidFill>
                  <a:schemeClr val="bg1"/>
                </a:solidFill>
              </a:rPr>
              <a:t>Investigadores y estudiantes tenían acceso solo a los recursos a los que estaban suscritos a través de sus instituciones.</a:t>
            </a:r>
          </a:p>
          <a:p>
            <a:pPr lvl="0"/>
            <a:endParaRPr lang="es-MX" sz="1800" dirty="0">
              <a:solidFill>
                <a:schemeClr val="bg1"/>
              </a:solidFill>
            </a:endParaRPr>
          </a:p>
          <a:p>
            <a:pPr marL="285750" lvl="0" indent="-285750">
              <a:buFont typeface="Courier New" panose="02070309020205020404" pitchFamily="49" charset="0"/>
              <a:buChar char="o"/>
            </a:pPr>
            <a:r>
              <a:rPr lang="es-MX" sz="1800" dirty="0">
                <a:solidFill>
                  <a:schemeClr val="bg1"/>
                </a:solidFill>
              </a:rPr>
              <a:t>Poca visibilidad y alcance de trabajos, especialmente los de países emergentes o de instituciones de menor tamaño.</a:t>
            </a:r>
          </a:p>
          <a:p>
            <a:pPr lvl="0"/>
            <a:endParaRPr lang="es-MX" sz="1800" dirty="0">
              <a:solidFill>
                <a:schemeClr val="bg1"/>
              </a:solidFill>
            </a:endParaRPr>
          </a:p>
          <a:p>
            <a:pPr marL="285750" lvl="0" indent="-285750">
              <a:buFont typeface="Courier New" panose="02070309020205020404" pitchFamily="49" charset="0"/>
              <a:buChar char="o"/>
            </a:pPr>
            <a:r>
              <a:rPr lang="es-MX" sz="1800" dirty="0">
                <a:solidFill>
                  <a:schemeClr val="bg1"/>
                </a:solidFill>
              </a:rPr>
              <a:t>Poca transparencia en el proceso de revisión por pares y dificultad para evaluar la calidad de la información publicada.</a:t>
            </a:r>
          </a:p>
        </p:txBody>
      </p:sp>
      <p:pic>
        <p:nvPicPr>
          <p:cNvPr id="2" name="Imagen 1">
            <a:extLst>
              <a:ext uri="{FF2B5EF4-FFF2-40B4-BE49-F238E27FC236}">
                <a16:creationId xmlns:a16="http://schemas.microsoft.com/office/drawing/2014/main" id="{64F8DC4D-D1B5-46A6-A35B-4FD82D066017}"/>
              </a:ext>
            </a:extLst>
          </p:cNvPr>
          <p:cNvPicPr>
            <a:picLocks noChangeAspect="1"/>
          </p:cNvPicPr>
          <p:nvPr/>
        </p:nvPicPr>
        <p:blipFill>
          <a:blip r:embed="rId6"/>
          <a:stretch>
            <a:fillRect/>
          </a:stretch>
        </p:blipFill>
        <p:spPr>
          <a:xfrm>
            <a:off x="7413921" y="1965156"/>
            <a:ext cx="3954379" cy="3954379"/>
          </a:xfrm>
          <a:prstGeom prst="rect">
            <a:avLst/>
          </a:prstGeom>
        </p:spPr>
      </p:pic>
    </p:spTree>
    <p:extLst>
      <p:ext uri="{BB962C8B-B14F-4D97-AF65-F5344CB8AC3E}">
        <p14:creationId xmlns:p14="http://schemas.microsoft.com/office/powerpoint/2010/main" val="2067564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16" descr="Forma&#10;&#10;Descripción generada automáticamente"/>
          <p:cNvPicPr preferRelativeResize="0"/>
          <p:nvPr/>
        </p:nvPicPr>
        <p:blipFill rotWithShape="1">
          <a:blip r:embed="rId3">
            <a:alphaModFix/>
          </a:blip>
          <a:srcRect/>
          <a:stretch/>
        </p:blipFill>
        <p:spPr>
          <a:xfrm>
            <a:off x="0" y="0"/>
            <a:ext cx="12191999" cy="6858000"/>
          </a:xfrm>
          <a:prstGeom prst="rect">
            <a:avLst/>
          </a:prstGeom>
          <a:noFill/>
          <a:ln>
            <a:noFill/>
          </a:ln>
        </p:spPr>
      </p:pic>
      <p:pic>
        <p:nvPicPr>
          <p:cNvPr id="317" name="Google Shape;317;p16" descr="Imagen que contiene Aplicación&#10;&#10;Descripción generada automáticamente"/>
          <p:cNvPicPr preferRelativeResize="0"/>
          <p:nvPr/>
        </p:nvPicPr>
        <p:blipFill rotWithShape="1">
          <a:blip r:embed="rId4">
            <a:alphaModFix/>
          </a:blip>
          <a:srcRect/>
          <a:stretch/>
        </p:blipFill>
        <p:spPr>
          <a:xfrm>
            <a:off x="0" y="0"/>
            <a:ext cx="12191999" cy="6858000"/>
          </a:xfrm>
          <a:prstGeom prst="rect">
            <a:avLst/>
          </a:prstGeom>
          <a:noFill/>
          <a:ln>
            <a:noFill/>
          </a:ln>
        </p:spPr>
      </p:pic>
      <p:sp>
        <p:nvSpPr>
          <p:cNvPr id="318" name="Google Shape;318;p16"/>
          <p:cNvSpPr txBox="1"/>
          <p:nvPr/>
        </p:nvSpPr>
        <p:spPr>
          <a:xfrm>
            <a:off x="3424988" y="2028637"/>
            <a:ext cx="5342021" cy="2800726"/>
          </a:xfrm>
          <a:prstGeom prst="rect">
            <a:avLst/>
          </a:prstGeom>
          <a:noFill/>
          <a:ln>
            <a:noFill/>
          </a:ln>
        </p:spPr>
        <p:txBody>
          <a:bodyPr spcFirstLastPara="1" wrap="square" lIns="91425" tIns="45700" rIns="91425" bIns="45700" anchor="t" anchorCtr="0">
            <a:spAutoFit/>
          </a:bodyPr>
          <a:lstStyle/>
          <a:p>
            <a:pPr lvl="0" algn="ctr"/>
            <a:r>
              <a:rPr lang="es-MX" sz="4400" dirty="0">
                <a:solidFill>
                  <a:srgbClr val="33CC99"/>
                </a:solidFill>
                <a:latin typeface="Work Sans SemiBold"/>
                <a:ea typeface="Work Sans SemiBold"/>
                <a:cs typeface="Work Sans SemiBold"/>
                <a:sym typeface="Work Sans SemiBold"/>
              </a:rPr>
              <a:t>El Open Access y el surgimiento de una nueva cultura de publicación</a:t>
            </a:r>
            <a:endParaRPr sz="4400" dirty="0">
              <a:solidFill>
                <a:srgbClr val="33CC99"/>
              </a:solidFill>
              <a:latin typeface="Work Sans SemiBold"/>
              <a:ea typeface="Work Sans SemiBold"/>
              <a:cs typeface="Work Sans SemiBold"/>
              <a:sym typeface="Work Sans SemiBold"/>
            </a:endParaRPr>
          </a:p>
        </p:txBody>
      </p:sp>
    </p:spTree>
    <p:extLst>
      <p:ext uri="{BB962C8B-B14F-4D97-AF65-F5344CB8AC3E}">
        <p14:creationId xmlns:p14="http://schemas.microsoft.com/office/powerpoint/2010/main" val="24545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7"/>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50" name="Google Shape;150;p7" descr="Icono&#10;&#10;Descripción generada automáticamente con confianza media"/>
          <p:cNvPicPr preferRelativeResize="0"/>
          <p:nvPr/>
        </p:nvPicPr>
        <p:blipFill rotWithShape="1">
          <a:blip r:embed="rId4">
            <a:alphaModFix/>
          </a:blip>
          <a:srcRect/>
          <a:stretch/>
        </p:blipFill>
        <p:spPr>
          <a:xfrm>
            <a:off x="251561" y="157147"/>
            <a:ext cx="700492" cy="614130"/>
          </a:xfrm>
          <a:prstGeom prst="rect">
            <a:avLst/>
          </a:prstGeom>
          <a:noFill/>
          <a:ln>
            <a:noFill/>
          </a:ln>
        </p:spPr>
      </p:pic>
      <p:pic>
        <p:nvPicPr>
          <p:cNvPr id="152" name="Google Shape;152;p7"/>
          <p:cNvPicPr preferRelativeResize="0"/>
          <p:nvPr/>
        </p:nvPicPr>
        <p:blipFill rotWithShape="1">
          <a:blip r:embed="rId5">
            <a:alphaModFix/>
          </a:blip>
          <a:srcRect/>
          <a:stretch/>
        </p:blipFill>
        <p:spPr>
          <a:xfrm>
            <a:off x="5162" y="2926682"/>
            <a:ext cx="1955221" cy="3954379"/>
          </a:xfrm>
          <a:prstGeom prst="rect">
            <a:avLst/>
          </a:prstGeom>
          <a:noFill/>
          <a:ln>
            <a:noFill/>
          </a:ln>
        </p:spPr>
      </p:pic>
      <p:sp>
        <p:nvSpPr>
          <p:cNvPr id="154" name="Google Shape;154;p7"/>
          <p:cNvSpPr/>
          <p:nvPr/>
        </p:nvSpPr>
        <p:spPr>
          <a:xfrm>
            <a:off x="1668379" y="1773672"/>
            <a:ext cx="8855242" cy="434590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CuadroTexto 1">
            <a:extLst>
              <a:ext uri="{FF2B5EF4-FFF2-40B4-BE49-F238E27FC236}">
                <a16:creationId xmlns:a16="http://schemas.microsoft.com/office/drawing/2014/main" id="{A5AD9CD4-3E4D-4533-8CD7-AF244E24BEB3}"/>
              </a:ext>
            </a:extLst>
          </p:cNvPr>
          <p:cNvSpPr txBox="1"/>
          <p:nvPr/>
        </p:nvSpPr>
        <p:spPr>
          <a:xfrm>
            <a:off x="2114550" y="2128838"/>
            <a:ext cx="8015288" cy="3539430"/>
          </a:xfrm>
          <a:prstGeom prst="rect">
            <a:avLst/>
          </a:prstGeom>
          <a:noFill/>
        </p:spPr>
        <p:txBody>
          <a:bodyPr wrap="square" rtlCol="0">
            <a:spAutoFit/>
          </a:bodyPr>
          <a:lstStyle/>
          <a:p>
            <a:pPr marL="285750" indent="-285750">
              <a:buFont typeface="Arial" panose="020B0604020202020204" pitchFamily="34" charset="0"/>
              <a:buChar char="•"/>
            </a:pPr>
            <a:r>
              <a:rPr lang="es-MX" sz="1600" dirty="0">
                <a:latin typeface="Work Sans Light" panose="020B0604020202020204" charset="0"/>
              </a:rPr>
              <a:t>Open Access (OA) es una forma de acceso libre y gratuito a la literatura científica y académica en línea. </a:t>
            </a:r>
          </a:p>
          <a:p>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Es importante porque permite que la investigación y el conocimiento se compartan libremente, lo que facilita la colaboración y el avance del conocimiento. </a:t>
            </a:r>
          </a:p>
          <a:p>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También permite que la investigación sea accesible a personas que de otra manera no tendrían acceso, como investigadores en países en desarrollo, estudiantes y profesionales de la industria. </a:t>
            </a:r>
          </a:p>
          <a:p>
            <a:endParaRPr lang="es-MX" sz="1600" dirty="0">
              <a:latin typeface="Work Sans Light" panose="020B0604020202020204" charset="0"/>
            </a:endParaRPr>
          </a:p>
          <a:p>
            <a:pPr marL="285750" indent="-285750">
              <a:buFont typeface="Arial" panose="020B0604020202020204" pitchFamily="34" charset="0"/>
              <a:buChar char="•"/>
            </a:pPr>
            <a:r>
              <a:rPr lang="es-MX" sz="1600" dirty="0">
                <a:latin typeface="Work Sans Light" panose="020B0604020202020204" charset="0"/>
              </a:rPr>
              <a:t>Además, el acceso libre y gratuito a la literatura científica también puede ayudar a reducir la duplicación de esfuerzos y aumentar la eficiencia en la investigación.</a:t>
            </a:r>
            <a:endParaRPr lang="es-CL" sz="1600" dirty="0">
              <a:latin typeface="Work Sans Light" panose="020B0604020202020204" charset="0"/>
            </a:endParaRPr>
          </a:p>
        </p:txBody>
      </p:sp>
      <p:sp>
        <p:nvSpPr>
          <p:cNvPr id="9" name="Google Shape;124;p5">
            <a:extLst>
              <a:ext uri="{FF2B5EF4-FFF2-40B4-BE49-F238E27FC236}">
                <a16:creationId xmlns:a16="http://schemas.microsoft.com/office/drawing/2014/main" id="{FE74AF68-AD95-4669-8512-E7509DA80DBC}"/>
              </a:ext>
            </a:extLst>
          </p:cNvPr>
          <p:cNvSpPr txBox="1"/>
          <p:nvPr/>
        </p:nvSpPr>
        <p:spPr>
          <a:xfrm>
            <a:off x="1030899" y="308073"/>
            <a:ext cx="5369901" cy="307736"/>
          </a:xfrm>
          <a:prstGeom prst="rect">
            <a:avLst/>
          </a:prstGeom>
          <a:noFill/>
          <a:ln>
            <a:noFill/>
          </a:ln>
        </p:spPr>
        <p:txBody>
          <a:bodyPr spcFirstLastPara="1" wrap="square" lIns="91425" tIns="45700" rIns="91425" bIns="45700" anchor="t" anchorCtr="0">
            <a:spAutoFit/>
          </a:bodyPr>
          <a:lstStyle/>
          <a:p>
            <a:pPr lvl="0"/>
            <a:r>
              <a:rPr lang="es-MX" dirty="0">
                <a:solidFill>
                  <a:schemeClr val="lt1"/>
                </a:solidFill>
                <a:latin typeface="Work Sans Light"/>
                <a:ea typeface="Work Sans Light"/>
                <a:cs typeface="Work Sans Light"/>
                <a:sym typeface="Work Sans Light"/>
              </a:rPr>
              <a:t>¿QUÉ ES EL OPEN ACCESS Y POR QUÉ ES IMPORTANTE?</a:t>
            </a:r>
          </a:p>
        </p:txBody>
      </p:sp>
    </p:spTree>
    <p:extLst>
      <p:ext uri="{BB962C8B-B14F-4D97-AF65-F5344CB8AC3E}">
        <p14:creationId xmlns:p14="http://schemas.microsoft.com/office/powerpoint/2010/main" val="602186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0" y="0"/>
            <a:ext cx="12192000" cy="923925"/>
          </a:xfrm>
          <a:prstGeom prst="rect">
            <a:avLst/>
          </a:prstGeom>
          <a:noFill/>
          <a:ln>
            <a:noFill/>
          </a:ln>
        </p:spPr>
      </p:pic>
      <p:pic>
        <p:nvPicPr>
          <p:cNvPr id="123" name="Google Shape;123;p5" descr="Icono&#10;&#10;Descripción generada automáticamente"/>
          <p:cNvPicPr preferRelativeResize="0"/>
          <p:nvPr/>
        </p:nvPicPr>
        <p:blipFill rotWithShape="1">
          <a:blip r:embed="rId4">
            <a:alphaModFix/>
          </a:blip>
          <a:srcRect/>
          <a:stretch/>
        </p:blipFill>
        <p:spPr>
          <a:xfrm>
            <a:off x="9011" y="0"/>
            <a:ext cx="1171575" cy="923925"/>
          </a:xfrm>
          <a:prstGeom prst="rect">
            <a:avLst/>
          </a:prstGeom>
          <a:noFill/>
          <a:ln>
            <a:noFill/>
          </a:ln>
        </p:spPr>
      </p:pic>
      <p:sp>
        <p:nvSpPr>
          <p:cNvPr id="124" name="Google Shape;124;p5"/>
          <p:cNvSpPr txBox="1"/>
          <p:nvPr/>
        </p:nvSpPr>
        <p:spPr>
          <a:xfrm>
            <a:off x="1030899" y="308073"/>
            <a:ext cx="4924425"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L" sz="1400" dirty="0">
                <a:solidFill>
                  <a:schemeClr val="lt1"/>
                </a:solidFill>
                <a:latin typeface="Work Sans Light"/>
                <a:ea typeface="Work Sans Light"/>
                <a:cs typeface="Work Sans Light"/>
                <a:sym typeface="Work Sans Light"/>
              </a:rPr>
              <a:t>¿Y LAS PRÁCTICAS DE PUBLICACIÓN CIENTÍFICA?</a:t>
            </a:r>
            <a:endParaRPr sz="1400" dirty="0">
              <a:solidFill>
                <a:schemeClr val="lt1"/>
              </a:solidFill>
              <a:latin typeface="Work Sans Light"/>
              <a:ea typeface="Work Sans Light"/>
              <a:cs typeface="Work Sans Light"/>
              <a:sym typeface="Work Sans Light"/>
            </a:endParaRPr>
          </a:p>
        </p:txBody>
      </p:sp>
      <p:sp>
        <p:nvSpPr>
          <p:cNvPr id="125" name="Google Shape;125;p5"/>
          <p:cNvSpPr/>
          <p:nvPr/>
        </p:nvSpPr>
        <p:spPr>
          <a:xfrm>
            <a:off x="5955324" y="1231998"/>
            <a:ext cx="6236676" cy="562600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5"/>
          <p:cNvSpPr txBox="1"/>
          <p:nvPr/>
        </p:nvSpPr>
        <p:spPr>
          <a:xfrm>
            <a:off x="1180586" y="2071821"/>
            <a:ext cx="3888719" cy="2862282"/>
          </a:xfrm>
          <a:prstGeom prst="rect">
            <a:avLst/>
          </a:prstGeom>
          <a:noFill/>
          <a:ln>
            <a:noFill/>
          </a:ln>
        </p:spPr>
        <p:txBody>
          <a:bodyPr spcFirstLastPara="1" wrap="square" lIns="91425" tIns="45700" rIns="91425" bIns="45700" anchor="t" anchorCtr="0">
            <a:spAutoFit/>
          </a:bodyPr>
          <a:lstStyle/>
          <a:p>
            <a:pPr lvl="0"/>
            <a:r>
              <a:rPr lang="es-MX" sz="2000" dirty="0">
                <a:solidFill>
                  <a:srgbClr val="262626"/>
                </a:solidFill>
                <a:latin typeface="Work Sans"/>
                <a:ea typeface="Work Sans"/>
                <a:cs typeface="Work Sans"/>
                <a:sym typeface="Work Sans"/>
              </a:rPr>
              <a:t>Países líderes en publicación de artículos en acceso abierto</a:t>
            </a:r>
            <a:r>
              <a:rPr lang="es-CL" sz="2000" dirty="0">
                <a:solidFill>
                  <a:srgbClr val="262626"/>
                </a:solidFill>
                <a:latin typeface="Work Sans"/>
                <a:ea typeface="Work Sans"/>
                <a:cs typeface="Work Sans"/>
                <a:sym typeface="Work Sans"/>
              </a:rPr>
              <a:t>:</a:t>
            </a:r>
          </a:p>
          <a:p>
            <a:pPr lvl="0"/>
            <a:endParaRPr lang="es-CL" sz="2000" dirty="0">
              <a:solidFill>
                <a:srgbClr val="262626"/>
              </a:solidFill>
              <a:latin typeface="Work Sans"/>
              <a:ea typeface="Work Sans"/>
              <a:cs typeface="Work Sans"/>
              <a:sym typeface="Work Sans"/>
            </a:endParaRP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Estados Unidos: 34%</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Reino Unido: 33%</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China: 30%</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Alemania: 29%</a:t>
            </a:r>
          </a:p>
          <a:p>
            <a:pPr marL="285750" lvl="0" indent="-285750">
              <a:buFont typeface="Arial" panose="020B0604020202020204" pitchFamily="34" charset="0"/>
              <a:buChar char="•"/>
            </a:pPr>
            <a:r>
              <a:rPr lang="es-MX" sz="2000" dirty="0">
                <a:solidFill>
                  <a:srgbClr val="262626"/>
                </a:solidFill>
                <a:latin typeface="Work Sans"/>
                <a:ea typeface="Work Sans"/>
                <a:cs typeface="Work Sans"/>
                <a:sym typeface="Work Sans"/>
              </a:rPr>
              <a:t>España: 29%</a:t>
            </a:r>
            <a:endParaRPr sz="2000" dirty="0">
              <a:solidFill>
                <a:srgbClr val="262626"/>
              </a:solidFill>
              <a:latin typeface="Work Sans"/>
              <a:ea typeface="Work Sans"/>
              <a:cs typeface="Work Sans"/>
              <a:sym typeface="Work Sans"/>
            </a:endParaRPr>
          </a:p>
        </p:txBody>
      </p:sp>
      <p:sp>
        <p:nvSpPr>
          <p:cNvPr id="128" name="Google Shape;128;p5"/>
          <p:cNvSpPr/>
          <p:nvPr/>
        </p:nvSpPr>
        <p:spPr>
          <a:xfrm>
            <a:off x="918021" y="2022500"/>
            <a:ext cx="45719" cy="2813001"/>
          </a:xfrm>
          <a:prstGeom prst="rect">
            <a:avLst/>
          </a:prstGeom>
          <a:solidFill>
            <a:srgbClr val="6633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129;p5"/>
          <p:cNvSpPr txBox="1"/>
          <p:nvPr/>
        </p:nvSpPr>
        <p:spPr>
          <a:xfrm>
            <a:off x="453934" y="6290307"/>
            <a:ext cx="5342021" cy="400069"/>
          </a:xfrm>
          <a:prstGeom prst="rect">
            <a:avLst/>
          </a:prstGeom>
          <a:noFill/>
          <a:ln>
            <a:noFill/>
          </a:ln>
        </p:spPr>
        <p:txBody>
          <a:bodyPr spcFirstLastPara="1" wrap="square" lIns="91425" tIns="45700" rIns="91425" bIns="45700" anchor="t" anchorCtr="0">
            <a:spAutoFit/>
          </a:bodyPr>
          <a:lstStyle/>
          <a:p>
            <a:pPr lvl="0" algn="ctr"/>
            <a:r>
              <a:rPr lang="en-US" sz="1000" dirty="0">
                <a:solidFill>
                  <a:srgbClr val="7F7F7F"/>
                </a:solidFill>
                <a:latin typeface="Work Sans Light"/>
                <a:ea typeface="Work Sans Light"/>
                <a:cs typeface="Work Sans Light"/>
                <a:sym typeface="Work Sans Light"/>
              </a:rPr>
              <a:t>"Open Access to Scientific Publications and Research Data in Latin America and the Caribbean" UNESCO (2020)</a:t>
            </a:r>
            <a:endParaRPr sz="1000" dirty="0">
              <a:solidFill>
                <a:srgbClr val="7F7F7F"/>
              </a:solidFill>
              <a:latin typeface="Work Sans Light"/>
              <a:ea typeface="Work Sans Light"/>
              <a:cs typeface="Work Sans Light"/>
              <a:sym typeface="Work Sans Light"/>
            </a:endParaRPr>
          </a:p>
        </p:txBody>
      </p:sp>
      <p:pic>
        <p:nvPicPr>
          <p:cNvPr id="130" name="Google Shape;130;p5" descr="Forma, Círculo&#10;&#10;Descripción generada automáticamente"/>
          <p:cNvPicPr preferRelativeResize="0"/>
          <p:nvPr/>
        </p:nvPicPr>
        <p:blipFill rotWithShape="1">
          <a:blip r:embed="rId5">
            <a:alphaModFix amt="70000"/>
          </a:blip>
          <a:srcRect/>
          <a:stretch/>
        </p:blipFill>
        <p:spPr>
          <a:xfrm rot="3802797">
            <a:off x="732772" y="5103359"/>
            <a:ext cx="2257259" cy="2373896"/>
          </a:xfrm>
          <a:prstGeom prst="rect">
            <a:avLst/>
          </a:prstGeom>
          <a:noFill/>
          <a:ln>
            <a:noFill/>
          </a:ln>
        </p:spPr>
      </p:pic>
      <p:pic>
        <p:nvPicPr>
          <p:cNvPr id="3" name="Imagen 2">
            <a:extLst>
              <a:ext uri="{FF2B5EF4-FFF2-40B4-BE49-F238E27FC236}">
                <a16:creationId xmlns:a16="http://schemas.microsoft.com/office/drawing/2014/main" id="{8727E9A8-BC95-465B-877B-DCC5B9BBFB78}"/>
              </a:ext>
            </a:extLst>
          </p:cNvPr>
          <p:cNvPicPr>
            <a:picLocks noChangeAspect="1"/>
          </p:cNvPicPr>
          <p:nvPr/>
        </p:nvPicPr>
        <p:blipFill>
          <a:blip r:embed="rId6"/>
          <a:stretch>
            <a:fillRect/>
          </a:stretch>
        </p:blipFill>
        <p:spPr>
          <a:xfrm>
            <a:off x="6635262" y="1606599"/>
            <a:ext cx="4876800" cy="4876800"/>
          </a:xfrm>
          <a:prstGeom prst="rect">
            <a:avLst/>
          </a:prstGeom>
        </p:spPr>
      </p:pic>
    </p:spTree>
    <p:extLst>
      <p:ext uri="{BB962C8B-B14F-4D97-AF65-F5344CB8AC3E}">
        <p14:creationId xmlns:p14="http://schemas.microsoft.com/office/powerpoint/2010/main" val="1840414566"/>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8196</TotalTime>
  <Words>2289</Words>
  <Application>Microsoft Office PowerPoint</Application>
  <PresentationFormat>Panorámica</PresentationFormat>
  <Paragraphs>170</Paragraphs>
  <Slides>44</Slides>
  <Notes>44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Work Sans</vt:lpstr>
      <vt:lpstr>Courier New</vt:lpstr>
      <vt:lpstr>Calibri</vt:lpstr>
      <vt:lpstr>Work Sans Light</vt:lpstr>
      <vt:lpstr>Arial</vt:lpstr>
      <vt:lpstr>Work Sans SemiBold</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eliasalfonso.dg@gmail.com</dc:creator>
  <cp:lastModifiedBy>UFRO</cp:lastModifiedBy>
  <cp:revision>33</cp:revision>
  <dcterms:created xsi:type="dcterms:W3CDTF">2023-01-16T16:10:30Z</dcterms:created>
  <dcterms:modified xsi:type="dcterms:W3CDTF">2023-01-26T05:00:38Z</dcterms:modified>
</cp:coreProperties>
</file>